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2.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 id="2147484739" r:id="rId5"/>
    <p:sldMasterId id="2147484828" r:id="rId6"/>
  </p:sldMasterIdLst>
  <p:notesMasterIdLst>
    <p:notesMasterId r:id="rId81"/>
  </p:notesMasterIdLst>
  <p:handoutMasterIdLst>
    <p:handoutMasterId r:id="rId82"/>
  </p:handoutMasterIdLst>
  <p:sldIdLst>
    <p:sldId id="1766" r:id="rId7"/>
    <p:sldId id="2076136530" r:id="rId8"/>
    <p:sldId id="1767" r:id="rId9"/>
    <p:sldId id="1803" r:id="rId10"/>
    <p:sldId id="1805" r:id="rId11"/>
    <p:sldId id="1806" r:id="rId12"/>
    <p:sldId id="1815" r:id="rId13"/>
    <p:sldId id="1807" r:id="rId14"/>
    <p:sldId id="1821" r:id="rId15"/>
    <p:sldId id="1816" r:id="rId16"/>
    <p:sldId id="1817" r:id="rId17"/>
    <p:sldId id="1808" r:id="rId18"/>
    <p:sldId id="1809" r:id="rId19"/>
    <p:sldId id="1810" r:id="rId20"/>
    <p:sldId id="1811" r:id="rId21"/>
    <p:sldId id="1812" r:id="rId22"/>
    <p:sldId id="1768" r:id="rId23"/>
    <p:sldId id="272" r:id="rId24"/>
    <p:sldId id="276" r:id="rId25"/>
    <p:sldId id="278" r:id="rId26"/>
    <p:sldId id="280" r:id="rId27"/>
    <p:sldId id="282" r:id="rId28"/>
    <p:sldId id="284" r:id="rId29"/>
    <p:sldId id="1822" r:id="rId30"/>
    <p:sldId id="1823" r:id="rId31"/>
    <p:sldId id="288" r:id="rId32"/>
    <p:sldId id="292" r:id="rId33"/>
    <p:sldId id="294" r:id="rId34"/>
    <p:sldId id="296" r:id="rId35"/>
    <p:sldId id="298" r:id="rId36"/>
    <p:sldId id="300" r:id="rId37"/>
    <p:sldId id="306" r:id="rId38"/>
    <p:sldId id="1824" r:id="rId39"/>
    <p:sldId id="308" r:id="rId40"/>
    <p:sldId id="1825" r:id="rId41"/>
    <p:sldId id="1826" r:id="rId42"/>
    <p:sldId id="310" r:id="rId43"/>
    <p:sldId id="312" r:id="rId44"/>
    <p:sldId id="314" r:id="rId45"/>
    <p:sldId id="2076136498" r:id="rId46"/>
    <p:sldId id="2076136499" r:id="rId47"/>
    <p:sldId id="2076136501" r:id="rId48"/>
    <p:sldId id="274" r:id="rId49"/>
    <p:sldId id="2076136502" r:id="rId50"/>
    <p:sldId id="2076136503" r:id="rId51"/>
    <p:sldId id="2076136504" r:id="rId52"/>
    <p:sldId id="286" r:id="rId53"/>
    <p:sldId id="2076136505" r:id="rId54"/>
    <p:sldId id="2076136506" r:id="rId55"/>
    <p:sldId id="290" r:id="rId56"/>
    <p:sldId id="2076136507" r:id="rId57"/>
    <p:sldId id="2076136508" r:id="rId58"/>
    <p:sldId id="2076136509" r:id="rId59"/>
    <p:sldId id="2076136510" r:id="rId60"/>
    <p:sldId id="302" r:id="rId61"/>
    <p:sldId id="2076136511" r:id="rId62"/>
    <p:sldId id="2076136512" r:id="rId63"/>
    <p:sldId id="2076136500" r:id="rId64"/>
    <p:sldId id="2076136513" r:id="rId65"/>
    <p:sldId id="2076136514" r:id="rId66"/>
    <p:sldId id="2076136515" r:id="rId67"/>
    <p:sldId id="2076136516" r:id="rId68"/>
    <p:sldId id="2076136517" r:id="rId69"/>
    <p:sldId id="2076136518" r:id="rId70"/>
    <p:sldId id="2076136519" r:id="rId71"/>
    <p:sldId id="2076136520" r:id="rId72"/>
    <p:sldId id="2076136521" r:id="rId73"/>
    <p:sldId id="2076136522" r:id="rId74"/>
    <p:sldId id="2076136523" r:id="rId75"/>
    <p:sldId id="2076136526" r:id="rId76"/>
    <p:sldId id="2076136527" r:id="rId77"/>
    <p:sldId id="2076136528" r:id="rId78"/>
    <p:sldId id="2076136529" r:id="rId79"/>
    <p:sldId id="1782" r:id="rId8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742774"/>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E27A2B-1408-49E5-B021-DB817C85AF33}" v="7" dt="2020-09-03T21:34:58.5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70220" autoAdjust="0"/>
  </p:normalViewPr>
  <p:slideViewPr>
    <p:cSldViewPr snapToGrid="0">
      <p:cViewPr varScale="1">
        <p:scale>
          <a:sx n="74" d="100"/>
          <a:sy n="74" d="100"/>
        </p:scale>
        <p:origin x="54" y="144"/>
      </p:cViewPr>
      <p:guideLst/>
    </p:cSldViewPr>
  </p:slideViewPr>
  <p:outlineViewPr>
    <p:cViewPr>
      <p:scale>
        <a:sx n="33" d="100"/>
        <a:sy n="33" d="100"/>
      </p:scale>
      <p:origin x="0" y="-1008"/>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commentAuthors" Target="commentAuthors.xml"/><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handoutMaster" Target="handoutMasters/handoutMaster1.xml"/><Relationship Id="rId19"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irangthem Suresh Singh [Chillibreeze]" userId="f06758bc-9008-4d0e-8b8a-e89442bfaf22" providerId="ADAL" clId="{36B330A3-5A7D-4183-BCD6-8307A9668AE0}"/>
    <pc:docChg chg="custSel modMainMaster">
      <pc:chgData name="Moirangthem Suresh Singh [Chillibreeze]" userId="f06758bc-9008-4d0e-8b8a-e89442bfaf22" providerId="ADAL" clId="{36B330A3-5A7D-4183-BCD6-8307A9668AE0}" dt="2020-08-27T11:14:59.660" v="3"/>
      <pc:docMkLst>
        <pc:docMk/>
      </pc:docMkLst>
      <pc:sldMasterChg chg="modSldLayout">
        <pc:chgData name="Moirangthem Suresh Singh [Chillibreeze]" userId="f06758bc-9008-4d0e-8b8a-e89442bfaf22" providerId="ADAL" clId="{36B330A3-5A7D-4183-BCD6-8307A9668AE0}" dt="2020-08-27T11:14:59.660" v="3"/>
        <pc:sldMasterMkLst>
          <pc:docMk/>
          <pc:sldMasterMk cId="1881724970" sldId="2147484551"/>
        </pc:sldMasterMkLst>
        <pc:sldLayoutChg chg="delSp mod setBg">
          <pc:chgData name="Moirangthem Suresh Singh [Chillibreeze]" userId="f06758bc-9008-4d0e-8b8a-e89442bfaf22" providerId="ADAL" clId="{36B330A3-5A7D-4183-BCD6-8307A9668AE0}" dt="2020-08-27T11:14:59.660" v="3"/>
          <pc:sldLayoutMkLst>
            <pc:docMk/>
            <pc:sldMasterMk cId="1881724970" sldId="2147484551"/>
            <pc:sldLayoutMk cId="3842161821" sldId="2147484583"/>
          </pc:sldLayoutMkLst>
          <pc:picChg chg="del">
            <ac:chgData name="Moirangthem Suresh Singh [Chillibreeze]" userId="f06758bc-9008-4d0e-8b8a-e89442bfaf22" providerId="ADAL" clId="{36B330A3-5A7D-4183-BCD6-8307A9668AE0}" dt="2020-08-27T11:14:52.219" v="0" actId="478"/>
            <ac:picMkLst>
              <pc:docMk/>
              <pc:sldMasterMk cId="1881724970" sldId="2147484551"/>
              <pc:sldLayoutMk cId="3842161821" sldId="2147484583"/>
              <ac:picMk id="5" creationId="{A1B962E4-5090-4363-A78E-44D8293466D3}"/>
            </ac:picMkLst>
          </pc:picChg>
        </pc:sldLayoutChg>
      </pc:sldMasterChg>
    </pc:docChg>
  </pc:docChgLst>
  <pc:docChgLst>
    <pc:chgData name="Sari Kulthm" userId="95bbc1d6-289a-4c66-ac3f-cbdab6d5926a" providerId="ADAL" clId="{91E27A2B-1408-49E5-B021-DB817C85AF33}"/>
    <pc:docChg chg="custSel modSld">
      <pc:chgData name="Sari Kulthm" userId="95bbc1d6-289a-4c66-ac3f-cbdab6d5926a" providerId="ADAL" clId="{91E27A2B-1408-49E5-B021-DB817C85AF33}" dt="2020-09-03T21:34:58.520" v="2" actId="313"/>
      <pc:docMkLst>
        <pc:docMk/>
      </pc:docMkLst>
      <pc:sldChg chg="modSp mod">
        <pc:chgData name="Sari Kulthm" userId="95bbc1d6-289a-4c66-ac3f-cbdab6d5926a" providerId="ADAL" clId="{91E27A2B-1408-49E5-B021-DB817C85AF33}" dt="2020-09-03T21:34:49.461" v="1" actId="313"/>
        <pc:sldMkLst>
          <pc:docMk/>
          <pc:sldMk cId="0" sldId="268"/>
        </pc:sldMkLst>
        <pc:spChg chg="mod">
          <ac:chgData name="Sari Kulthm" userId="95bbc1d6-289a-4c66-ac3f-cbdab6d5926a" providerId="ADAL" clId="{91E27A2B-1408-49E5-B021-DB817C85AF33}" dt="2020-09-03T21:34:49.461" v="1" actId="313"/>
          <ac:spMkLst>
            <pc:docMk/>
            <pc:sldMk cId="0" sldId="268"/>
            <ac:spMk id="49" creationId="{2CD2E66F-4972-4284-988C-64F598A684FD}"/>
          </ac:spMkLst>
        </pc:spChg>
      </pc:sldChg>
      <pc:sldChg chg="modSp mod">
        <pc:chgData name="Sari Kulthm" userId="95bbc1d6-289a-4c66-ac3f-cbdab6d5926a" providerId="ADAL" clId="{91E27A2B-1408-49E5-B021-DB817C85AF33}" dt="2020-09-03T21:34:58.520" v="2" actId="313"/>
        <pc:sldMkLst>
          <pc:docMk/>
          <pc:sldMk cId="0" sldId="300"/>
        </pc:sldMkLst>
        <pc:spChg chg="mod">
          <ac:chgData name="Sari Kulthm" userId="95bbc1d6-289a-4c66-ac3f-cbdab6d5926a" providerId="ADAL" clId="{91E27A2B-1408-49E5-B021-DB817C85AF33}" dt="2020-09-03T21:34:58.520" v="2" actId="313"/>
          <ac:spMkLst>
            <pc:docMk/>
            <pc:sldMk cId="0" sldId="300"/>
            <ac:spMk id="11" creationId="{3F55C033-C393-49C1-B820-85D4D79751F8}"/>
          </ac:spMkLst>
        </pc:spChg>
      </pc:sldChg>
      <pc:sldChg chg="modSp mod">
        <pc:chgData name="Sari Kulthm" userId="95bbc1d6-289a-4c66-ac3f-cbdab6d5926a" providerId="ADAL" clId="{91E27A2B-1408-49E5-B021-DB817C85AF33}" dt="2020-09-03T21:34:46.750" v="0" actId="313"/>
        <pc:sldMkLst>
          <pc:docMk/>
          <pc:sldMk cId="0" sldId="2076136502"/>
        </pc:sldMkLst>
        <pc:spChg chg="mod">
          <ac:chgData name="Sari Kulthm" userId="95bbc1d6-289a-4c66-ac3f-cbdab6d5926a" providerId="ADAL" clId="{91E27A2B-1408-49E5-B021-DB817C85AF33}" dt="2020-09-03T21:34:46.750" v="0" actId="313"/>
          <ac:spMkLst>
            <pc:docMk/>
            <pc:sldMk cId="0" sldId="2076136502"/>
            <ac:spMk id="3" creationId="{649D2D2E-0B5E-4D5C-B950-6DE116368CB7}"/>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 Id="rId14" Type="http://schemas.openxmlformats.org/officeDocument/2006/relationships/image" Target="../media/image88.svg"/></Relationships>
</file>

<file path=ppt/diagrams/_rels/data2.xml.rels><?xml version="1.0" encoding="UTF-8" standalone="yes"?>
<Relationships xmlns="http://schemas.openxmlformats.org/package/2006/relationships"><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hyperlink" Target="https://docs.microsoft.com/en-us/powerapps/maker/portals/liquid/create-custom-template/?azure-portal-true" TargetMode="Externa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 Id="rId14" Type="http://schemas.openxmlformats.org/officeDocument/2006/relationships/image" Target="../media/image8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hyperlink" Target="https://docs.microsoft.com/en-us/powerapps/maker/portals/liquid/create-custom-template/?azure-portal-true" TargetMode="External"/><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03CEEC-25D4-455A-900D-97BCFCB7663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732CE53-79BD-441E-9E9F-B275C2560F50}">
      <dgm:prSet/>
      <dgm:spPr/>
      <dgm:t>
        <a:bodyPr/>
        <a:lstStyle/>
        <a:p>
          <a:r>
            <a:rPr lang="en-US"/>
            <a:t>Choose descriptive names for your templates because they will be referenced or included as part of other templates.</a:t>
          </a:r>
        </a:p>
      </dgm:t>
    </dgm:pt>
    <dgm:pt modelId="{219B8012-D111-4592-BB5C-6A19D3330249}" type="parTrans" cxnId="{12DA771B-B8CC-428C-BEBB-ED43C4DD3C82}">
      <dgm:prSet/>
      <dgm:spPr/>
      <dgm:t>
        <a:bodyPr/>
        <a:lstStyle/>
        <a:p>
          <a:endParaRPr lang="en-US"/>
        </a:p>
      </dgm:t>
    </dgm:pt>
    <dgm:pt modelId="{6B097DFC-E88A-4959-898F-FE6F124B709F}" type="sibTrans" cxnId="{12DA771B-B8CC-428C-BEBB-ED43C4DD3C82}">
      <dgm:prSet/>
      <dgm:spPr/>
      <dgm:t>
        <a:bodyPr/>
        <a:lstStyle/>
        <a:p>
          <a:endParaRPr lang="en-US"/>
        </a:p>
      </dgm:t>
    </dgm:pt>
    <dgm:pt modelId="{45FF9A88-81BE-4B79-BC05-F7EA3DBE28C9}">
      <dgm:prSet/>
      <dgm:spPr/>
      <dgm:t>
        <a:bodyPr/>
        <a:lstStyle/>
        <a:p>
          <a:r>
            <a:rPr lang="en-US"/>
            <a:t>Break down the page layout and separate layout from content. These layouts will be candidates for extendable templates.</a:t>
          </a:r>
        </a:p>
      </dgm:t>
    </dgm:pt>
    <dgm:pt modelId="{460B29A3-2A7D-4111-AEE6-DD7C7A1CCA77}" type="parTrans" cxnId="{A86B21A6-AB7D-4A5A-998B-3D8F5CBF1B13}">
      <dgm:prSet/>
      <dgm:spPr/>
      <dgm:t>
        <a:bodyPr/>
        <a:lstStyle/>
        <a:p>
          <a:endParaRPr lang="en-US"/>
        </a:p>
      </dgm:t>
    </dgm:pt>
    <dgm:pt modelId="{7900931B-4B19-4EBF-A56F-D53CD55C75F8}" type="sibTrans" cxnId="{A86B21A6-AB7D-4A5A-998B-3D8F5CBF1B13}">
      <dgm:prSet/>
      <dgm:spPr/>
      <dgm:t>
        <a:bodyPr/>
        <a:lstStyle/>
        <a:p>
          <a:endParaRPr lang="en-US"/>
        </a:p>
      </dgm:t>
    </dgm:pt>
    <dgm:pt modelId="{7C5EB598-208A-49EA-93C1-7D0A47C3A106}">
      <dgm:prSet/>
      <dgm:spPr/>
      <dgm:t>
        <a:bodyPr/>
        <a:lstStyle/>
        <a:p>
          <a:r>
            <a:rPr lang="en-US"/>
            <a:t>Look out for repeatable and reusable fragments; these fragments can be defined as sub templates and will use the include tag.</a:t>
          </a:r>
        </a:p>
      </dgm:t>
    </dgm:pt>
    <dgm:pt modelId="{D3A9E5A7-EA5A-49D9-9DA4-36047AFEA4CB}" type="parTrans" cxnId="{F7CC4169-3D39-447F-8FBA-16BEB4FE2DA4}">
      <dgm:prSet/>
      <dgm:spPr/>
      <dgm:t>
        <a:bodyPr/>
        <a:lstStyle/>
        <a:p>
          <a:endParaRPr lang="en-US"/>
        </a:p>
      </dgm:t>
    </dgm:pt>
    <dgm:pt modelId="{C8C2E4FF-058C-4DA5-BE8E-39D4BAFC834E}" type="sibTrans" cxnId="{F7CC4169-3D39-447F-8FBA-16BEB4FE2DA4}">
      <dgm:prSet/>
      <dgm:spPr/>
      <dgm:t>
        <a:bodyPr/>
        <a:lstStyle/>
        <a:p>
          <a:endParaRPr lang="en-US"/>
        </a:p>
      </dgm:t>
    </dgm:pt>
    <dgm:pt modelId="{FC3912E4-7E38-41DF-8E37-A686204383A5}">
      <dgm:prSet/>
      <dgm:spPr/>
      <dgm:t>
        <a:bodyPr/>
        <a:lstStyle/>
        <a:p>
          <a:r>
            <a:rPr lang="en-US"/>
            <a:t>Use the include tag to help reuse layout and commonly used JavaScript fragments. Make your JavaScript templates "smart" by using parameters that are available in the include tag. These fragments will be inserted inline.</a:t>
          </a:r>
        </a:p>
      </dgm:t>
    </dgm:pt>
    <dgm:pt modelId="{95D05766-2661-4FCF-B954-81FB5C8A1DC7}" type="parTrans" cxnId="{6F777595-33C1-4923-B0B6-A4F42741E70B}">
      <dgm:prSet/>
      <dgm:spPr/>
      <dgm:t>
        <a:bodyPr/>
        <a:lstStyle/>
        <a:p>
          <a:endParaRPr lang="en-US"/>
        </a:p>
      </dgm:t>
    </dgm:pt>
    <dgm:pt modelId="{BF4BEC96-F112-46C7-9343-568D751CA04C}" type="sibTrans" cxnId="{6F777595-33C1-4923-B0B6-A4F42741E70B}">
      <dgm:prSet/>
      <dgm:spPr/>
      <dgm:t>
        <a:bodyPr/>
        <a:lstStyle/>
        <a:p>
          <a:endParaRPr lang="en-US"/>
        </a:p>
      </dgm:t>
    </dgm:pt>
    <dgm:pt modelId="{5FFABB6B-E73D-4B21-9C8C-ABF13BBA88FE}">
      <dgm:prSet/>
      <dgm:spPr/>
      <dgm:t>
        <a:bodyPr/>
        <a:lstStyle/>
        <a:p>
          <a:r>
            <a:rPr lang="en-US"/>
            <a:t>Move larger, reusable blocks of JavaScript to separate files and insert them as a reference instead. The client's browser will load them separately and they can be cached. In addition, externally loaded scripts can be minified, which will result in better performance.</a:t>
          </a:r>
        </a:p>
      </dgm:t>
    </dgm:pt>
    <dgm:pt modelId="{97659DAC-B50D-4C97-AC73-43AE4BBB4AD6}" type="parTrans" cxnId="{485E283B-1B4A-4C83-870A-AED458847687}">
      <dgm:prSet/>
      <dgm:spPr/>
      <dgm:t>
        <a:bodyPr/>
        <a:lstStyle/>
        <a:p>
          <a:endParaRPr lang="en-US"/>
        </a:p>
      </dgm:t>
    </dgm:pt>
    <dgm:pt modelId="{1C1CE34F-2774-4E3B-A573-04FE0B252A8E}" type="sibTrans" cxnId="{485E283B-1B4A-4C83-870A-AED458847687}">
      <dgm:prSet/>
      <dgm:spPr/>
      <dgm:t>
        <a:bodyPr/>
        <a:lstStyle/>
        <a:p>
          <a:endParaRPr lang="en-US"/>
        </a:p>
      </dgm:t>
    </dgm:pt>
    <dgm:pt modelId="{196F80FE-3037-4FF2-8594-7C257DFD6F93}">
      <dgm:prSet/>
      <dgm:spPr/>
      <dgm:t>
        <a:bodyPr/>
        <a:lstStyle/>
        <a:p>
          <a:r>
            <a:rPr lang="en-US"/>
            <a:t>Find parts of the page that need to be translated for multilingual implementation. Define these pages as either page content or content snippets.</a:t>
          </a:r>
        </a:p>
      </dgm:t>
    </dgm:pt>
    <dgm:pt modelId="{CBC88728-CAD7-40C7-A762-D792166B618C}" type="parTrans" cxnId="{491BE171-2BCD-4545-B9A6-00F2627E8EB8}">
      <dgm:prSet/>
      <dgm:spPr/>
      <dgm:t>
        <a:bodyPr/>
        <a:lstStyle/>
        <a:p>
          <a:endParaRPr lang="en-US"/>
        </a:p>
      </dgm:t>
    </dgm:pt>
    <dgm:pt modelId="{030C5BA8-348A-44C5-959E-DC299646E49C}" type="sibTrans" cxnId="{491BE171-2BCD-4545-B9A6-00F2627E8EB8}">
      <dgm:prSet/>
      <dgm:spPr/>
      <dgm:t>
        <a:bodyPr/>
        <a:lstStyle/>
        <a:p>
          <a:endParaRPr lang="en-US"/>
        </a:p>
      </dgm:t>
    </dgm:pt>
    <dgm:pt modelId="{004331D0-7C2D-4C2B-8393-D4F25F644D22}">
      <dgm:prSet/>
      <dgm:spPr/>
      <dgm:t>
        <a:bodyPr/>
        <a:lstStyle/>
        <a:p>
          <a:r>
            <a:rPr lang="en-US"/>
            <a:t>Identify editable fragments. Determine which parts of the webpage where you want users to be responsible for content management and maintenance.</a:t>
          </a:r>
        </a:p>
      </dgm:t>
    </dgm:pt>
    <dgm:pt modelId="{E655295A-FE13-48A7-AAFC-E30158E8410E}" type="parTrans" cxnId="{FAA9AD48-9F91-42DB-9F42-275B1944E658}">
      <dgm:prSet/>
      <dgm:spPr/>
      <dgm:t>
        <a:bodyPr/>
        <a:lstStyle/>
        <a:p>
          <a:endParaRPr lang="en-US"/>
        </a:p>
      </dgm:t>
    </dgm:pt>
    <dgm:pt modelId="{F1A28C61-2794-4E6E-B132-2A05504C6491}" type="sibTrans" cxnId="{FAA9AD48-9F91-42DB-9F42-275B1944E658}">
      <dgm:prSet/>
      <dgm:spPr/>
      <dgm:t>
        <a:bodyPr/>
        <a:lstStyle/>
        <a:p>
          <a:endParaRPr lang="en-US"/>
        </a:p>
      </dgm:t>
    </dgm:pt>
    <dgm:pt modelId="{C1E9046E-A0D5-4401-90BE-269F061C1E31}" type="pres">
      <dgm:prSet presAssocID="{6D03CEEC-25D4-455A-900D-97BCFCB7663F}" presName="root" presStyleCnt="0">
        <dgm:presLayoutVars>
          <dgm:dir/>
          <dgm:resizeHandles val="exact"/>
        </dgm:presLayoutVars>
      </dgm:prSet>
      <dgm:spPr/>
    </dgm:pt>
    <dgm:pt modelId="{0405E636-D920-4824-B6CF-46E19F1C7D20}" type="pres">
      <dgm:prSet presAssocID="{6D03CEEC-25D4-455A-900D-97BCFCB7663F}" presName="container" presStyleCnt="0">
        <dgm:presLayoutVars>
          <dgm:dir/>
          <dgm:resizeHandles val="exact"/>
        </dgm:presLayoutVars>
      </dgm:prSet>
      <dgm:spPr/>
    </dgm:pt>
    <dgm:pt modelId="{DF8269D2-1E47-44C6-B2F6-D30587E100BA}" type="pres">
      <dgm:prSet presAssocID="{8732CE53-79BD-441E-9E9F-B275C2560F50}" presName="compNode" presStyleCnt="0"/>
      <dgm:spPr/>
    </dgm:pt>
    <dgm:pt modelId="{1708687A-454D-433D-BF74-E9339BA7505F}" type="pres">
      <dgm:prSet presAssocID="{8732CE53-79BD-441E-9E9F-B275C2560F50}" presName="iconBgRect" presStyleLbl="bgShp" presStyleIdx="0" presStyleCnt="7"/>
      <dgm:spPr/>
    </dgm:pt>
    <dgm:pt modelId="{03F21CD2-5586-4748-BFE5-7E8E588B71AE}" type="pres">
      <dgm:prSet presAssocID="{8732CE53-79BD-441E-9E9F-B275C2560F5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769DF291-C170-4706-83EA-C6A2FA57B8E2}" type="pres">
      <dgm:prSet presAssocID="{8732CE53-79BD-441E-9E9F-B275C2560F50}" presName="spaceRect" presStyleCnt="0"/>
      <dgm:spPr/>
    </dgm:pt>
    <dgm:pt modelId="{ECF4DCDB-FDD8-4BCB-8BFC-64B0346F2B48}" type="pres">
      <dgm:prSet presAssocID="{8732CE53-79BD-441E-9E9F-B275C2560F50}" presName="textRect" presStyleLbl="revTx" presStyleIdx="0" presStyleCnt="7">
        <dgm:presLayoutVars>
          <dgm:chMax val="1"/>
          <dgm:chPref val="1"/>
        </dgm:presLayoutVars>
      </dgm:prSet>
      <dgm:spPr/>
    </dgm:pt>
    <dgm:pt modelId="{91C8D5FE-1120-47BE-816D-89F317A4FEFD}" type="pres">
      <dgm:prSet presAssocID="{6B097DFC-E88A-4959-898F-FE6F124B709F}" presName="sibTrans" presStyleLbl="sibTrans2D1" presStyleIdx="0" presStyleCnt="0"/>
      <dgm:spPr/>
    </dgm:pt>
    <dgm:pt modelId="{5F62CF8C-613D-4FDF-8A2A-D14D8A6BD742}" type="pres">
      <dgm:prSet presAssocID="{45FF9A88-81BE-4B79-BC05-F7EA3DBE28C9}" presName="compNode" presStyleCnt="0"/>
      <dgm:spPr/>
    </dgm:pt>
    <dgm:pt modelId="{53CDA205-C52D-4089-97D6-A00047BEAD31}" type="pres">
      <dgm:prSet presAssocID="{45FF9A88-81BE-4B79-BC05-F7EA3DBE28C9}" presName="iconBgRect" presStyleLbl="bgShp" presStyleIdx="1" presStyleCnt="7"/>
      <dgm:spPr/>
    </dgm:pt>
    <dgm:pt modelId="{01E51B75-6241-491D-94B7-0DC7E351ED48}" type="pres">
      <dgm:prSet presAssocID="{45FF9A88-81BE-4B79-BC05-F7EA3DBE28C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per"/>
        </a:ext>
      </dgm:extLst>
    </dgm:pt>
    <dgm:pt modelId="{C5AB5D21-F946-487A-B647-5A095DA79557}" type="pres">
      <dgm:prSet presAssocID="{45FF9A88-81BE-4B79-BC05-F7EA3DBE28C9}" presName="spaceRect" presStyleCnt="0"/>
      <dgm:spPr/>
    </dgm:pt>
    <dgm:pt modelId="{4F7366C0-ADC6-48C2-8639-47DA8D3F458F}" type="pres">
      <dgm:prSet presAssocID="{45FF9A88-81BE-4B79-BC05-F7EA3DBE28C9}" presName="textRect" presStyleLbl="revTx" presStyleIdx="1" presStyleCnt="7">
        <dgm:presLayoutVars>
          <dgm:chMax val="1"/>
          <dgm:chPref val="1"/>
        </dgm:presLayoutVars>
      </dgm:prSet>
      <dgm:spPr/>
    </dgm:pt>
    <dgm:pt modelId="{C52100B0-39AB-4C7B-A3C3-E810325EAEBB}" type="pres">
      <dgm:prSet presAssocID="{7900931B-4B19-4EBF-A56F-D53CD55C75F8}" presName="sibTrans" presStyleLbl="sibTrans2D1" presStyleIdx="0" presStyleCnt="0"/>
      <dgm:spPr/>
    </dgm:pt>
    <dgm:pt modelId="{EF9CA24B-125D-4C3E-948B-ABBD1D3E3F2F}" type="pres">
      <dgm:prSet presAssocID="{7C5EB598-208A-49EA-93C1-7D0A47C3A106}" presName="compNode" presStyleCnt="0"/>
      <dgm:spPr/>
    </dgm:pt>
    <dgm:pt modelId="{660A3E64-E787-4721-89D1-1E6107712A1E}" type="pres">
      <dgm:prSet presAssocID="{7C5EB598-208A-49EA-93C1-7D0A47C3A106}" presName="iconBgRect" presStyleLbl="bgShp" presStyleIdx="2" presStyleCnt="7"/>
      <dgm:spPr/>
    </dgm:pt>
    <dgm:pt modelId="{991103EA-4553-448C-836C-197D7FCCEAF9}" type="pres">
      <dgm:prSet presAssocID="{7C5EB598-208A-49EA-93C1-7D0A47C3A106}"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663BBAB4-1CDB-41CE-B822-5C90A0D87B30}" type="pres">
      <dgm:prSet presAssocID="{7C5EB598-208A-49EA-93C1-7D0A47C3A106}" presName="spaceRect" presStyleCnt="0"/>
      <dgm:spPr/>
    </dgm:pt>
    <dgm:pt modelId="{71F4D5CE-1C55-4FBC-A49B-3BD6F61AD4E2}" type="pres">
      <dgm:prSet presAssocID="{7C5EB598-208A-49EA-93C1-7D0A47C3A106}" presName="textRect" presStyleLbl="revTx" presStyleIdx="2" presStyleCnt="7">
        <dgm:presLayoutVars>
          <dgm:chMax val="1"/>
          <dgm:chPref val="1"/>
        </dgm:presLayoutVars>
      </dgm:prSet>
      <dgm:spPr/>
    </dgm:pt>
    <dgm:pt modelId="{51A2B50C-630E-44BC-9070-1154F385F059}" type="pres">
      <dgm:prSet presAssocID="{C8C2E4FF-058C-4DA5-BE8E-39D4BAFC834E}" presName="sibTrans" presStyleLbl="sibTrans2D1" presStyleIdx="0" presStyleCnt="0"/>
      <dgm:spPr/>
    </dgm:pt>
    <dgm:pt modelId="{B0D55D7D-1219-43DA-8936-CE5CB1206E0C}" type="pres">
      <dgm:prSet presAssocID="{FC3912E4-7E38-41DF-8E37-A686204383A5}" presName="compNode" presStyleCnt="0"/>
      <dgm:spPr/>
    </dgm:pt>
    <dgm:pt modelId="{CBC7B290-EB15-468F-8CE1-694A419E6CCD}" type="pres">
      <dgm:prSet presAssocID="{FC3912E4-7E38-41DF-8E37-A686204383A5}" presName="iconBgRect" presStyleLbl="bgShp" presStyleIdx="3" presStyleCnt="7"/>
      <dgm:spPr/>
    </dgm:pt>
    <dgm:pt modelId="{7C74CE20-6F65-40DB-9BCB-A966512066F7}" type="pres">
      <dgm:prSet presAssocID="{FC3912E4-7E38-41DF-8E37-A686204383A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6FEBC4A8-262A-458A-9E88-DFB5BA76DA96}" type="pres">
      <dgm:prSet presAssocID="{FC3912E4-7E38-41DF-8E37-A686204383A5}" presName="spaceRect" presStyleCnt="0"/>
      <dgm:spPr/>
    </dgm:pt>
    <dgm:pt modelId="{DDC4CB49-F957-46D5-B409-4F363D7ECB34}" type="pres">
      <dgm:prSet presAssocID="{FC3912E4-7E38-41DF-8E37-A686204383A5}" presName="textRect" presStyleLbl="revTx" presStyleIdx="3" presStyleCnt="7">
        <dgm:presLayoutVars>
          <dgm:chMax val="1"/>
          <dgm:chPref val="1"/>
        </dgm:presLayoutVars>
      </dgm:prSet>
      <dgm:spPr/>
    </dgm:pt>
    <dgm:pt modelId="{1F4E1500-8978-4268-BB83-EF2DF15B922C}" type="pres">
      <dgm:prSet presAssocID="{BF4BEC96-F112-46C7-9343-568D751CA04C}" presName="sibTrans" presStyleLbl="sibTrans2D1" presStyleIdx="0" presStyleCnt="0"/>
      <dgm:spPr/>
    </dgm:pt>
    <dgm:pt modelId="{7DF483B2-E179-487D-BD28-386755A767B6}" type="pres">
      <dgm:prSet presAssocID="{5FFABB6B-E73D-4B21-9C8C-ABF13BBA88FE}" presName="compNode" presStyleCnt="0"/>
      <dgm:spPr/>
    </dgm:pt>
    <dgm:pt modelId="{1FC01A5D-4F71-4B30-A972-8B924DC12066}" type="pres">
      <dgm:prSet presAssocID="{5FFABB6B-E73D-4B21-9C8C-ABF13BBA88FE}" presName="iconBgRect" presStyleLbl="bgShp" presStyleIdx="4" presStyleCnt="7"/>
      <dgm:spPr/>
    </dgm:pt>
    <dgm:pt modelId="{D069B791-B91C-48A2-83E4-100C4CD58805}" type="pres">
      <dgm:prSet presAssocID="{5FFABB6B-E73D-4B21-9C8C-ABF13BBA88F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owser Window"/>
        </a:ext>
      </dgm:extLst>
    </dgm:pt>
    <dgm:pt modelId="{57747480-7239-4DE4-8F0D-2A6C06B38C40}" type="pres">
      <dgm:prSet presAssocID="{5FFABB6B-E73D-4B21-9C8C-ABF13BBA88FE}" presName="spaceRect" presStyleCnt="0"/>
      <dgm:spPr/>
    </dgm:pt>
    <dgm:pt modelId="{1A62FC0C-942E-46C7-ACEB-9129E8A28414}" type="pres">
      <dgm:prSet presAssocID="{5FFABB6B-E73D-4B21-9C8C-ABF13BBA88FE}" presName="textRect" presStyleLbl="revTx" presStyleIdx="4" presStyleCnt="7">
        <dgm:presLayoutVars>
          <dgm:chMax val="1"/>
          <dgm:chPref val="1"/>
        </dgm:presLayoutVars>
      </dgm:prSet>
      <dgm:spPr/>
    </dgm:pt>
    <dgm:pt modelId="{D5C4ACC4-0F57-400B-9EE7-8EF820DC36B3}" type="pres">
      <dgm:prSet presAssocID="{1C1CE34F-2774-4E3B-A573-04FE0B252A8E}" presName="sibTrans" presStyleLbl="sibTrans2D1" presStyleIdx="0" presStyleCnt="0"/>
      <dgm:spPr/>
    </dgm:pt>
    <dgm:pt modelId="{9940C557-B981-4A2C-8DD4-BCD48BB2B1E4}" type="pres">
      <dgm:prSet presAssocID="{196F80FE-3037-4FF2-8594-7C257DFD6F93}" presName="compNode" presStyleCnt="0"/>
      <dgm:spPr/>
    </dgm:pt>
    <dgm:pt modelId="{5EC71217-1D72-45AD-BF76-F61179E93EFC}" type="pres">
      <dgm:prSet presAssocID="{196F80FE-3037-4FF2-8594-7C257DFD6F93}" presName="iconBgRect" presStyleLbl="bgShp" presStyleIdx="5" presStyleCnt="7"/>
      <dgm:spPr/>
    </dgm:pt>
    <dgm:pt modelId="{7AA66F17-E813-4C36-86C5-96FB976E1E6F}" type="pres">
      <dgm:prSet presAssocID="{196F80FE-3037-4FF2-8594-7C257DFD6F9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Quotes"/>
        </a:ext>
      </dgm:extLst>
    </dgm:pt>
    <dgm:pt modelId="{6B3DC892-07C8-4E98-9509-54D25E55601B}" type="pres">
      <dgm:prSet presAssocID="{196F80FE-3037-4FF2-8594-7C257DFD6F93}" presName="spaceRect" presStyleCnt="0"/>
      <dgm:spPr/>
    </dgm:pt>
    <dgm:pt modelId="{2EDAE543-0F3C-4832-BDA0-DD01676D3557}" type="pres">
      <dgm:prSet presAssocID="{196F80FE-3037-4FF2-8594-7C257DFD6F93}" presName="textRect" presStyleLbl="revTx" presStyleIdx="5" presStyleCnt="7">
        <dgm:presLayoutVars>
          <dgm:chMax val="1"/>
          <dgm:chPref val="1"/>
        </dgm:presLayoutVars>
      </dgm:prSet>
      <dgm:spPr/>
    </dgm:pt>
    <dgm:pt modelId="{ADCA7A7B-3073-43C9-A9B1-719CAC1368CB}" type="pres">
      <dgm:prSet presAssocID="{030C5BA8-348A-44C5-959E-DC299646E49C}" presName="sibTrans" presStyleLbl="sibTrans2D1" presStyleIdx="0" presStyleCnt="0"/>
      <dgm:spPr/>
    </dgm:pt>
    <dgm:pt modelId="{6005AF6F-557A-4A33-A04B-08A70A5C0BAE}" type="pres">
      <dgm:prSet presAssocID="{004331D0-7C2D-4C2B-8393-D4F25F644D22}" presName="compNode" presStyleCnt="0"/>
      <dgm:spPr/>
    </dgm:pt>
    <dgm:pt modelId="{50FA40A5-A92F-40E3-81E2-479382F6BC30}" type="pres">
      <dgm:prSet presAssocID="{004331D0-7C2D-4C2B-8393-D4F25F644D22}" presName="iconBgRect" presStyleLbl="bgShp" presStyleIdx="6" presStyleCnt="7"/>
      <dgm:spPr/>
    </dgm:pt>
    <dgm:pt modelId="{2931CB43-DEB3-4A93-96F9-CA2139A6ACAC}" type="pres">
      <dgm:prSet presAssocID="{004331D0-7C2D-4C2B-8393-D4F25F644D2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rogrammer"/>
        </a:ext>
      </dgm:extLst>
    </dgm:pt>
    <dgm:pt modelId="{B851AECB-ECF1-4F8E-994C-6BE07DEB3F96}" type="pres">
      <dgm:prSet presAssocID="{004331D0-7C2D-4C2B-8393-D4F25F644D22}" presName="spaceRect" presStyleCnt="0"/>
      <dgm:spPr/>
    </dgm:pt>
    <dgm:pt modelId="{CF46DC50-B2E1-4877-A144-219977F17B9B}" type="pres">
      <dgm:prSet presAssocID="{004331D0-7C2D-4C2B-8393-D4F25F644D22}" presName="textRect" presStyleLbl="revTx" presStyleIdx="6" presStyleCnt="7">
        <dgm:presLayoutVars>
          <dgm:chMax val="1"/>
          <dgm:chPref val="1"/>
        </dgm:presLayoutVars>
      </dgm:prSet>
      <dgm:spPr/>
    </dgm:pt>
  </dgm:ptLst>
  <dgm:cxnLst>
    <dgm:cxn modelId="{50E51215-595F-423E-94C1-F5971825A6AC}" type="presOf" srcId="{C8C2E4FF-058C-4DA5-BE8E-39D4BAFC834E}" destId="{51A2B50C-630E-44BC-9070-1154F385F059}" srcOrd="0" destOrd="0" presId="urn:microsoft.com/office/officeart/2018/2/layout/IconCircleList"/>
    <dgm:cxn modelId="{12DA771B-B8CC-428C-BEBB-ED43C4DD3C82}" srcId="{6D03CEEC-25D4-455A-900D-97BCFCB7663F}" destId="{8732CE53-79BD-441E-9E9F-B275C2560F50}" srcOrd="0" destOrd="0" parTransId="{219B8012-D111-4592-BB5C-6A19D3330249}" sibTransId="{6B097DFC-E88A-4959-898F-FE6F124B709F}"/>
    <dgm:cxn modelId="{485E283B-1B4A-4C83-870A-AED458847687}" srcId="{6D03CEEC-25D4-455A-900D-97BCFCB7663F}" destId="{5FFABB6B-E73D-4B21-9C8C-ABF13BBA88FE}" srcOrd="4" destOrd="0" parTransId="{97659DAC-B50D-4C97-AC73-43AE4BBB4AD6}" sibTransId="{1C1CE34F-2774-4E3B-A573-04FE0B252A8E}"/>
    <dgm:cxn modelId="{9F093362-F068-4B73-ABD0-C8F661D582C7}" type="presOf" srcId="{004331D0-7C2D-4C2B-8393-D4F25F644D22}" destId="{CF46DC50-B2E1-4877-A144-219977F17B9B}" srcOrd="0" destOrd="0" presId="urn:microsoft.com/office/officeart/2018/2/layout/IconCircleList"/>
    <dgm:cxn modelId="{FAA9AD48-9F91-42DB-9F42-275B1944E658}" srcId="{6D03CEEC-25D4-455A-900D-97BCFCB7663F}" destId="{004331D0-7C2D-4C2B-8393-D4F25F644D22}" srcOrd="6" destOrd="0" parTransId="{E655295A-FE13-48A7-AAFC-E30158E8410E}" sibTransId="{F1A28C61-2794-4E6E-B132-2A05504C6491}"/>
    <dgm:cxn modelId="{F7CC4169-3D39-447F-8FBA-16BEB4FE2DA4}" srcId="{6D03CEEC-25D4-455A-900D-97BCFCB7663F}" destId="{7C5EB598-208A-49EA-93C1-7D0A47C3A106}" srcOrd="2" destOrd="0" parTransId="{D3A9E5A7-EA5A-49D9-9DA4-36047AFEA4CB}" sibTransId="{C8C2E4FF-058C-4DA5-BE8E-39D4BAFC834E}"/>
    <dgm:cxn modelId="{52579C6F-0E60-48A0-9D5E-162AA742C429}" type="presOf" srcId="{8732CE53-79BD-441E-9E9F-B275C2560F50}" destId="{ECF4DCDB-FDD8-4BCB-8BFC-64B0346F2B48}" srcOrd="0" destOrd="0" presId="urn:microsoft.com/office/officeart/2018/2/layout/IconCircleList"/>
    <dgm:cxn modelId="{491BE171-2BCD-4545-B9A6-00F2627E8EB8}" srcId="{6D03CEEC-25D4-455A-900D-97BCFCB7663F}" destId="{196F80FE-3037-4FF2-8594-7C257DFD6F93}" srcOrd="5" destOrd="0" parTransId="{CBC88728-CAD7-40C7-A762-D792166B618C}" sibTransId="{030C5BA8-348A-44C5-959E-DC299646E49C}"/>
    <dgm:cxn modelId="{092F8679-60F1-456C-8402-5BE0297BDCA5}" type="presOf" srcId="{7900931B-4B19-4EBF-A56F-D53CD55C75F8}" destId="{C52100B0-39AB-4C7B-A3C3-E810325EAEBB}" srcOrd="0" destOrd="0" presId="urn:microsoft.com/office/officeart/2018/2/layout/IconCircleList"/>
    <dgm:cxn modelId="{A7A30A86-6CC8-4897-B60B-85A9DDB60BC1}" type="presOf" srcId="{6B097DFC-E88A-4959-898F-FE6F124B709F}" destId="{91C8D5FE-1120-47BE-816D-89F317A4FEFD}" srcOrd="0" destOrd="0" presId="urn:microsoft.com/office/officeart/2018/2/layout/IconCircleList"/>
    <dgm:cxn modelId="{4CC97088-4A87-42EC-8596-F18F90FCFDAC}" type="presOf" srcId="{5FFABB6B-E73D-4B21-9C8C-ABF13BBA88FE}" destId="{1A62FC0C-942E-46C7-ACEB-9129E8A28414}" srcOrd="0" destOrd="0" presId="urn:microsoft.com/office/officeart/2018/2/layout/IconCircleList"/>
    <dgm:cxn modelId="{2E34888B-E212-4C8A-AFF6-44ED74C6F777}" type="presOf" srcId="{FC3912E4-7E38-41DF-8E37-A686204383A5}" destId="{DDC4CB49-F957-46D5-B409-4F363D7ECB34}" srcOrd="0" destOrd="0" presId="urn:microsoft.com/office/officeart/2018/2/layout/IconCircleList"/>
    <dgm:cxn modelId="{164E8892-C3FB-4C90-B0FB-CC0364258C12}" type="presOf" srcId="{1C1CE34F-2774-4E3B-A573-04FE0B252A8E}" destId="{D5C4ACC4-0F57-400B-9EE7-8EF820DC36B3}" srcOrd="0" destOrd="0" presId="urn:microsoft.com/office/officeart/2018/2/layout/IconCircleList"/>
    <dgm:cxn modelId="{6F777595-33C1-4923-B0B6-A4F42741E70B}" srcId="{6D03CEEC-25D4-455A-900D-97BCFCB7663F}" destId="{FC3912E4-7E38-41DF-8E37-A686204383A5}" srcOrd="3" destOrd="0" parTransId="{95D05766-2661-4FCF-B954-81FB5C8A1DC7}" sibTransId="{BF4BEC96-F112-46C7-9343-568D751CA04C}"/>
    <dgm:cxn modelId="{A86B21A6-AB7D-4A5A-998B-3D8F5CBF1B13}" srcId="{6D03CEEC-25D4-455A-900D-97BCFCB7663F}" destId="{45FF9A88-81BE-4B79-BC05-F7EA3DBE28C9}" srcOrd="1" destOrd="0" parTransId="{460B29A3-2A7D-4111-AEE6-DD7C7A1CCA77}" sibTransId="{7900931B-4B19-4EBF-A56F-D53CD55C75F8}"/>
    <dgm:cxn modelId="{AB7434B4-1789-4E54-8F8B-0287ED1DA7D1}" type="presOf" srcId="{BF4BEC96-F112-46C7-9343-568D751CA04C}" destId="{1F4E1500-8978-4268-BB83-EF2DF15B922C}" srcOrd="0" destOrd="0" presId="urn:microsoft.com/office/officeart/2018/2/layout/IconCircleList"/>
    <dgm:cxn modelId="{FEB92AB8-6D09-474B-9D02-92343D6FC720}" type="presOf" srcId="{7C5EB598-208A-49EA-93C1-7D0A47C3A106}" destId="{71F4D5CE-1C55-4FBC-A49B-3BD6F61AD4E2}" srcOrd="0" destOrd="0" presId="urn:microsoft.com/office/officeart/2018/2/layout/IconCircleList"/>
    <dgm:cxn modelId="{2C23FAC2-234B-45CF-9549-F8A94664E20A}" type="presOf" srcId="{196F80FE-3037-4FF2-8594-7C257DFD6F93}" destId="{2EDAE543-0F3C-4832-BDA0-DD01676D3557}" srcOrd="0" destOrd="0" presId="urn:microsoft.com/office/officeart/2018/2/layout/IconCircleList"/>
    <dgm:cxn modelId="{B91985CB-8423-40F5-AEE0-1166CD00326C}" type="presOf" srcId="{030C5BA8-348A-44C5-959E-DC299646E49C}" destId="{ADCA7A7B-3073-43C9-A9B1-719CAC1368CB}" srcOrd="0" destOrd="0" presId="urn:microsoft.com/office/officeart/2018/2/layout/IconCircleList"/>
    <dgm:cxn modelId="{5EB8C9DF-7BB1-48B2-B054-070441FA9D3B}" type="presOf" srcId="{6D03CEEC-25D4-455A-900D-97BCFCB7663F}" destId="{C1E9046E-A0D5-4401-90BE-269F061C1E31}" srcOrd="0" destOrd="0" presId="urn:microsoft.com/office/officeart/2018/2/layout/IconCircleList"/>
    <dgm:cxn modelId="{48854AEB-A420-471F-84A3-4A87A0F0B1E8}" type="presOf" srcId="{45FF9A88-81BE-4B79-BC05-F7EA3DBE28C9}" destId="{4F7366C0-ADC6-48C2-8639-47DA8D3F458F}" srcOrd="0" destOrd="0" presId="urn:microsoft.com/office/officeart/2018/2/layout/IconCircleList"/>
    <dgm:cxn modelId="{4F5B9920-26DD-4DBD-904B-C1CC9DA88DFB}" type="presParOf" srcId="{C1E9046E-A0D5-4401-90BE-269F061C1E31}" destId="{0405E636-D920-4824-B6CF-46E19F1C7D20}" srcOrd="0" destOrd="0" presId="urn:microsoft.com/office/officeart/2018/2/layout/IconCircleList"/>
    <dgm:cxn modelId="{62A5B3F8-4B0A-4E54-B22C-C9DD68D755EC}" type="presParOf" srcId="{0405E636-D920-4824-B6CF-46E19F1C7D20}" destId="{DF8269D2-1E47-44C6-B2F6-D30587E100BA}" srcOrd="0" destOrd="0" presId="urn:microsoft.com/office/officeart/2018/2/layout/IconCircleList"/>
    <dgm:cxn modelId="{9856CC77-C46D-4781-8828-567C44DE96DA}" type="presParOf" srcId="{DF8269D2-1E47-44C6-B2F6-D30587E100BA}" destId="{1708687A-454D-433D-BF74-E9339BA7505F}" srcOrd="0" destOrd="0" presId="urn:microsoft.com/office/officeart/2018/2/layout/IconCircleList"/>
    <dgm:cxn modelId="{0803F0B0-275D-4711-AB70-29E810061864}" type="presParOf" srcId="{DF8269D2-1E47-44C6-B2F6-D30587E100BA}" destId="{03F21CD2-5586-4748-BFE5-7E8E588B71AE}" srcOrd="1" destOrd="0" presId="urn:microsoft.com/office/officeart/2018/2/layout/IconCircleList"/>
    <dgm:cxn modelId="{440CEDDD-C209-493E-A797-436B69F0C5E2}" type="presParOf" srcId="{DF8269D2-1E47-44C6-B2F6-D30587E100BA}" destId="{769DF291-C170-4706-83EA-C6A2FA57B8E2}" srcOrd="2" destOrd="0" presId="urn:microsoft.com/office/officeart/2018/2/layout/IconCircleList"/>
    <dgm:cxn modelId="{0FC5003A-6D5D-4D56-9670-48F65330DD7D}" type="presParOf" srcId="{DF8269D2-1E47-44C6-B2F6-D30587E100BA}" destId="{ECF4DCDB-FDD8-4BCB-8BFC-64B0346F2B48}" srcOrd="3" destOrd="0" presId="urn:microsoft.com/office/officeart/2018/2/layout/IconCircleList"/>
    <dgm:cxn modelId="{6F5A701E-1D92-4B10-A2BE-63AAF4379664}" type="presParOf" srcId="{0405E636-D920-4824-B6CF-46E19F1C7D20}" destId="{91C8D5FE-1120-47BE-816D-89F317A4FEFD}" srcOrd="1" destOrd="0" presId="urn:microsoft.com/office/officeart/2018/2/layout/IconCircleList"/>
    <dgm:cxn modelId="{44C14086-51F8-4DF8-A4F3-FFEA7A5B879A}" type="presParOf" srcId="{0405E636-D920-4824-B6CF-46E19F1C7D20}" destId="{5F62CF8C-613D-4FDF-8A2A-D14D8A6BD742}" srcOrd="2" destOrd="0" presId="urn:microsoft.com/office/officeart/2018/2/layout/IconCircleList"/>
    <dgm:cxn modelId="{C6458863-1F0A-4144-8F5A-5EBF46A458D7}" type="presParOf" srcId="{5F62CF8C-613D-4FDF-8A2A-D14D8A6BD742}" destId="{53CDA205-C52D-4089-97D6-A00047BEAD31}" srcOrd="0" destOrd="0" presId="urn:microsoft.com/office/officeart/2018/2/layout/IconCircleList"/>
    <dgm:cxn modelId="{BF7E3EE6-A217-46ED-94CC-6710EC4B25B8}" type="presParOf" srcId="{5F62CF8C-613D-4FDF-8A2A-D14D8A6BD742}" destId="{01E51B75-6241-491D-94B7-0DC7E351ED48}" srcOrd="1" destOrd="0" presId="urn:microsoft.com/office/officeart/2018/2/layout/IconCircleList"/>
    <dgm:cxn modelId="{8C5FF671-F2A5-4BAB-A576-39EED9F88FA4}" type="presParOf" srcId="{5F62CF8C-613D-4FDF-8A2A-D14D8A6BD742}" destId="{C5AB5D21-F946-487A-B647-5A095DA79557}" srcOrd="2" destOrd="0" presId="urn:microsoft.com/office/officeart/2018/2/layout/IconCircleList"/>
    <dgm:cxn modelId="{469632B0-429D-4440-A654-DDF356C48D22}" type="presParOf" srcId="{5F62CF8C-613D-4FDF-8A2A-D14D8A6BD742}" destId="{4F7366C0-ADC6-48C2-8639-47DA8D3F458F}" srcOrd="3" destOrd="0" presId="urn:microsoft.com/office/officeart/2018/2/layout/IconCircleList"/>
    <dgm:cxn modelId="{5C5AFF52-D319-4CFC-8267-199069DCE4BE}" type="presParOf" srcId="{0405E636-D920-4824-B6CF-46E19F1C7D20}" destId="{C52100B0-39AB-4C7B-A3C3-E810325EAEBB}" srcOrd="3" destOrd="0" presId="urn:microsoft.com/office/officeart/2018/2/layout/IconCircleList"/>
    <dgm:cxn modelId="{EB0816BC-30CF-4C34-88F1-A95A7FB8FF49}" type="presParOf" srcId="{0405E636-D920-4824-B6CF-46E19F1C7D20}" destId="{EF9CA24B-125D-4C3E-948B-ABBD1D3E3F2F}" srcOrd="4" destOrd="0" presId="urn:microsoft.com/office/officeart/2018/2/layout/IconCircleList"/>
    <dgm:cxn modelId="{CE583B4C-EAFE-4F70-9DDF-60F8D44922D1}" type="presParOf" srcId="{EF9CA24B-125D-4C3E-948B-ABBD1D3E3F2F}" destId="{660A3E64-E787-4721-89D1-1E6107712A1E}" srcOrd="0" destOrd="0" presId="urn:microsoft.com/office/officeart/2018/2/layout/IconCircleList"/>
    <dgm:cxn modelId="{4435C644-5B05-4DEE-9C84-2BB5223F7E87}" type="presParOf" srcId="{EF9CA24B-125D-4C3E-948B-ABBD1D3E3F2F}" destId="{991103EA-4553-448C-836C-197D7FCCEAF9}" srcOrd="1" destOrd="0" presId="urn:microsoft.com/office/officeart/2018/2/layout/IconCircleList"/>
    <dgm:cxn modelId="{38153A43-74E1-4CDC-A96D-98C173816B07}" type="presParOf" srcId="{EF9CA24B-125D-4C3E-948B-ABBD1D3E3F2F}" destId="{663BBAB4-1CDB-41CE-B822-5C90A0D87B30}" srcOrd="2" destOrd="0" presId="urn:microsoft.com/office/officeart/2018/2/layout/IconCircleList"/>
    <dgm:cxn modelId="{34C7A3B5-2898-4823-807E-0F4C21A79FCD}" type="presParOf" srcId="{EF9CA24B-125D-4C3E-948B-ABBD1D3E3F2F}" destId="{71F4D5CE-1C55-4FBC-A49B-3BD6F61AD4E2}" srcOrd="3" destOrd="0" presId="urn:microsoft.com/office/officeart/2018/2/layout/IconCircleList"/>
    <dgm:cxn modelId="{82AE57B2-A4C6-4141-879A-610DC7640C34}" type="presParOf" srcId="{0405E636-D920-4824-B6CF-46E19F1C7D20}" destId="{51A2B50C-630E-44BC-9070-1154F385F059}" srcOrd="5" destOrd="0" presId="urn:microsoft.com/office/officeart/2018/2/layout/IconCircleList"/>
    <dgm:cxn modelId="{7E6CEA22-3451-4CB5-A628-A7AB5D591CA0}" type="presParOf" srcId="{0405E636-D920-4824-B6CF-46E19F1C7D20}" destId="{B0D55D7D-1219-43DA-8936-CE5CB1206E0C}" srcOrd="6" destOrd="0" presId="urn:microsoft.com/office/officeart/2018/2/layout/IconCircleList"/>
    <dgm:cxn modelId="{DB985FD0-EEB2-4B1D-83EF-3DDBBA6120E7}" type="presParOf" srcId="{B0D55D7D-1219-43DA-8936-CE5CB1206E0C}" destId="{CBC7B290-EB15-468F-8CE1-694A419E6CCD}" srcOrd="0" destOrd="0" presId="urn:microsoft.com/office/officeart/2018/2/layout/IconCircleList"/>
    <dgm:cxn modelId="{C8AFB0C6-EF76-4719-ADBC-DF4DDB8D262B}" type="presParOf" srcId="{B0D55D7D-1219-43DA-8936-CE5CB1206E0C}" destId="{7C74CE20-6F65-40DB-9BCB-A966512066F7}" srcOrd="1" destOrd="0" presId="urn:microsoft.com/office/officeart/2018/2/layout/IconCircleList"/>
    <dgm:cxn modelId="{9E7181CE-7FB2-4524-A50F-9D39CAB09D8F}" type="presParOf" srcId="{B0D55D7D-1219-43DA-8936-CE5CB1206E0C}" destId="{6FEBC4A8-262A-458A-9E88-DFB5BA76DA96}" srcOrd="2" destOrd="0" presId="urn:microsoft.com/office/officeart/2018/2/layout/IconCircleList"/>
    <dgm:cxn modelId="{DCA63FD0-872A-43D1-AE2E-64DB30794281}" type="presParOf" srcId="{B0D55D7D-1219-43DA-8936-CE5CB1206E0C}" destId="{DDC4CB49-F957-46D5-B409-4F363D7ECB34}" srcOrd="3" destOrd="0" presId="urn:microsoft.com/office/officeart/2018/2/layout/IconCircleList"/>
    <dgm:cxn modelId="{E1303C9A-C008-46BE-ABC7-3C178860FAD1}" type="presParOf" srcId="{0405E636-D920-4824-B6CF-46E19F1C7D20}" destId="{1F4E1500-8978-4268-BB83-EF2DF15B922C}" srcOrd="7" destOrd="0" presId="urn:microsoft.com/office/officeart/2018/2/layout/IconCircleList"/>
    <dgm:cxn modelId="{9B314F73-BA7A-45FB-8AD2-0E9E917A2CB7}" type="presParOf" srcId="{0405E636-D920-4824-B6CF-46E19F1C7D20}" destId="{7DF483B2-E179-487D-BD28-386755A767B6}" srcOrd="8" destOrd="0" presId="urn:microsoft.com/office/officeart/2018/2/layout/IconCircleList"/>
    <dgm:cxn modelId="{56273356-0C39-4A04-A843-6EF469E07FB6}" type="presParOf" srcId="{7DF483B2-E179-487D-BD28-386755A767B6}" destId="{1FC01A5D-4F71-4B30-A972-8B924DC12066}" srcOrd="0" destOrd="0" presId="urn:microsoft.com/office/officeart/2018/2/layout/IconCircleList"/>
    <dgm:cxn modelId="{CCF590F3-405A-4BC9-8190-47C8230D3E6E}" type="presParOf" srcId="{7DF483B2-E179-487D-BD28-386755A767B6}" destId="{D069B791-B91C-48A2-83E4-100C4CD58805}" srcOrd="1" destOrd="0" presId="urn:microsoft.com/office/officeart/2018/2/layout/IconCircleList"/>
    <dgm:cxn modelId="{2AC1FE42-B8E6-4397-B444-DA58C868FD7B}" type="presParOf" srcId="{7DF483B2-E179-487D-BD28-386755A767B6}" destId="{57747480-7239-4DE4-8F0D-2A6C06B38C40}" srcOrd="2" destOrd="0" presId="urn:microsoft.com/office/officeart/2018/2/layout/IconCircleList"/>
    <dgm:cxn modelId="{F2C68039-FD2D-454F-BEF2-0877347A6C8D}" type="presParOf" srcId="{7DF483B2-E179-487D-BD28-386755A767B6}" destId="{1A62FC0C-942E-46C7-ACEB-9129E8A28414}" srcOrd="3" destOrd="0" presId="urn:microsoft.com/office/officeart/2018/2/layout/IconCircleList"/>
    <dgm:cxn modelId="{6676927D-D4D5-4541-8DD1-C6344ACA7975}" type="presParOf" srcId="{0405E636-D920-4824-B6CF-46E19F1C7D20}" destId="{D5C4ACC4-0F57-400B-9EE7-8EF820DC36B3}" srcOrd="9" destOrd="0" presId="urn:microsoft.com/office/officeart/2018/2/layout/IconCircleList"/>
    <dgm:cxn modelId="{2418D1F5-3B32-40C4-8349-722E5CCD1A8E}" type="presParOf" srcId="{0405E636-D920-4824-B6CF-46E19F1C7D20}" destId="{9940C557-B981-4A2C-8DD4-BCD48BB2B1E4}" srcOrd="10" destOrd="0" presId="urn:microsoft.com/office/officeart/2018/2/layout/IconCircleList"/>
    <dgm:cxn modelId="{292A5FB7-8FFA-4EBC-A92D-5E2A12D99FD2}" type="presParOf" srcId="{9940C557-B981-4A2C-8DD4-BCD48BB2B1E4}" destId="{5EC71217-1D72-45AD-BF76-F61179E93EFC}" srcOrd="0" destOrd="0" presId="urn:microsoft.com/office/officeart/2018/2/layout/IconCircleList"/>
    <dgm:cxn modelId="{C4F2319C-82CB-43F1-A0B9-4523FD93F4E5}" type="presParOf" srcId="{9940C557-B981-4A2C-8DD4-BCD48BB2B1E4}" destId="{7AA66F17-E813-4C36-86C5-96FB976E1E6F}" srcOrd="1" destOrd="0" presId="urn:microsoft.com/office/officeart/2018/2/layout/IconCircleList"/>
    <dgm:cxn modelId="{2F88B98D-8B89-46B3-A55B-B13508EB5665}" type="presParOf" srcId="{9940C557-B981-4A2C-8DD4-BCD48BB2B1E4}" destId="{6B3DC892-07C8-4E98-9509-54D25E55601B}" srcOrd="2" destOrd="0" presId="urn:microsoft.com/office/officeart/2018/2/layout/IconCircleList"/>
    <dgm:cxn modelId="{9EA492E1-71C8-46CE-A50C-F6A3AC9DA187}" type="presParOf" srcId="{9940C557-B981-4A2C-8DD4-BCD48BB2B1E4}" destId="{2EDAE543-0F3C-4832-BDA0-DD01676D3557}" srcOrd="3" destOrd="0" presId="urn:microsoft.com/office/officeart/2018/2/layout/IconCircleList"/>
    <dgm:cxn modelId="{9AE3E9B1-7F3A-484E-91F2-D5E91D76842E}" type="presParOf" srcId="{0405E636-D920-4824-B6CF-46E19F1C7D20}" destId="{ADCA7A7B-3073-43C9-A9B1-719CAC1368CB}" srcOrd="11" destOrd="0" presId="urn:microsoft.com/office/officeart/2018/2/layout/IconCircleList"/>
    <dgm:cxn modelId="{1AC6E947-0E99-4389-A6E2-29DDC1FEE262}" type="presParOf" srcId="{0405E636-D920-4824-B6CF-46E19F1C7D20}" destId="{6005AF6F-557A-4A33-A04B-08A70A5C0BAE}" srcOrd="12" destOrd="0" presId="urn:microsoft.com/office/officeart/2018/2/layout/IconCircleList"/>
    <dgm:cxn modelId="{9C7C8522-B563-4920-B9A8-13C63DB099D2}" type="presParOf" srcId="{6005AF6F-557A-4A33-A04B-08A70A5C0BAE}" destId="{50FA40A5-A92F-40E3-81E2-479382F6BC30}" srcOrd="0" destOrd="0" presId="urn:microsoft.com/office/officeart/2018/2/layout/IconCircleList"/>
    <dgm:cxn modelId="{7624B216-5EA4-455A-B8A1-D6B26AC17BCB}" type="presParOf" srcId="{6005AF6F-557A-4A33-A04B-08A70A5C0BAE}" destId="{2931CB43-DEB3-4A93-96F9-CA2139A6ACAC}" srcOrd="1" destOrd="0" presId="urn:microsoft.com/office/officeart/2018/2/layout/IconCircleList"/>
    <dgm:cxn modelId="{35FDA005-F524-430F-8933-9C2B6B8016CF}" type="presParOf" srcId="{6005AF6F-557A-4A33-A04B-08A70A5C0BAE}" destId="{B851AECB-ECF1-4F8E-994C-6BE07DEB3F96}" srcOrd="2" destOrd="0" presId="urn:microsoft.com/office/officeart/2018/2/layout/IconCircleList"/>
    <dgm:cxn modelId="{68064768-AADB-4349-AA53-8734510FA9CB}" type="presParOf" srcId="{6005AF6F-557A-4A33-A04B-08A70A5C0BAE}" destId="{CF46DC50-B2E1-4877-A144-219977F17B9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03CEEC-25D4-455A-900D-97BCFCB7663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732CE53-79BD-441E-9E9F-B275C2560F50}">
      <dgm:prSet/>
      <dgm:spPr/>
      <dgm:t>
        <a:bodyPr/>
        <a:lstStyle/>
        <a:p>
          <a:pPr>
            <a:lnSpc>
              <a:spcPct val="100000"/>
            </a:lnSpc>
          </a:pPr>
          <a:r>
            <a:rPr lang="en-US" b="0" i="0" dirty="0"/>
            <a:t>Be generous with the layout when you are writing a template, but avoid excessive blank lines by using hyphens in your tags</a:t>
          </a:r>
          <a:endParaRPr lang="en-US" dirty="0"/>
        </a:p>
      </dgm:t>
    </dgm:pt>
    <dgm:pt modelId="{219B8012-D111-4592-BB5C-6A19D3330249}" type="parTrans" cxnId="{12DA771B-B8CC-428C-BEBB-ED43C4DD3C82}">
      <dgm:prSet/>
      <dgm:spPr/>
      <dgm:t>
        <a:bodyPr/>
        <a:lstStyle/>
        <a:p>
          <a:endParaRPr lang="en-US"/>
        </a:p>
      </dgm:t>
    </dgm:pt>
    <dgm:pt modelId="{6B097DFC-E88A-4959-898F-FE6F124B709F}" type="sibTrans" cxnId="{12DA771B-B8CC-428C-BEBB-ED43C4DD3C82}">
      <dgm:prSet/>
      <dgm:spPr/>
      <dgm:t>
        <a:bodyPr/>
        <a:lstStyle/>
        <a:p>
          <a:pPr>
            <a:lnSpc>
              <a:spcPct val="100000"/>
            </a:lnSpc>
          </a:pPr>
          <a:endParaRPr lang="en-US"/>
        </a:p>
      </dgm:t>
    </dgm:pt>
    <dgm:pt modelId="{45FF9A88-81BE-4B79-BC05-F7EA3DBE28C9}">
      <dgm:prSet/>
      <dgm:spPr/>
      <dgm:t>
        <a:bodyPr/>
        <a:lstStyle/>
        <a:p>
          <a:pPr>
            <a:lnSpc>
              <a:spcPct val="100000"/>
            </a:lnSpc>
          </a:pPr>
          <a:r>
            <a:rPr lang="en-US" b="0" i="0" dirty="0"/>
            <a:t>Use the  tag to describe complex parts of the template.</a:t>
          </a:r>
          <a:endParaRPr lang="en-US" dirty="0"/>
        </a:p>
      </dgm:t>
    </dgm:pt>
    <dgm:pt modelId="{460B29A3-2A7D-4111-AEE6-DD7C7A1CCA77}" type="parTrans" cxnId="{A86B21A6-AB7D-4A5A-998B-3D8F5CBF1B13}">
      <dgm:prSet/>
      <dgm:spPr/>
      <dgm:t>
        <a:bodyPr/>
        <a:lstStyle/>
        <a:p>
          <a:endParaRPr lang="en-US"/>
        </a:p>
      </dgm:t>
    </dgm:pt>
    <dgm:pt modelId="{7900931B-4B19-4EBF-A56F-D53CD55C75F8}" type="sibTrans" cxnId="{A86B21A6-AB7D-4A5A-998B-3D8F5CBF1B13}">
      <dgm:prSet/>
      <dgm:spPr/>
      <dgm:t>
        <a:bodyPr/>
        <a:lstStyle/>
        <a:p>
          <a:pPr>
            <a:lnSpc>
              <a:spcPct val="100000"/>
            </a:lnSpc>
          </a:pPr>
          <a:endParaRPr lang="en-US"/>
        </a:p>
      </dgm:t>
    </dgm:pt>
    <dgm:pt modelId="{7C5EB598-208A-49EA-93C1-7D0A47C3A106}">
      <dgm:prSet/>
      <dgm:spPr/>
      <dgm:t>
        <a:bodyPr/>
        <a:lstStyle/>
        <a:p>
          <a:pPr>
            <a:lnSpc>
              <a:spcPct val="100000"/>
            </a:lnSpc>
          </a:pPr>
          <a:r>
            <a:rPr lang="en-US" b="0" i="0" dirty="0"/>
            <a:t>Study templates that are already deployed with the starter portal and look for Liquid techniques in </a:t>
          </a:r>
          <a:r>
            <a:rPr lang="en-US" b="0" i="0" dirty="0">
              <a:hlinkClick xmlns:r="http://schemas.openxmlformats.org/officeDocument/2006/relationships" r:id="rId1"/>
            </a:rPr>
            <a:t>Create advanced templates for portals</a:t>
          </a:r>
          <a:r>
            <a:rPr lang="en-US" b="0" i="0" dirty="0"/>
            <a:t>.</a:t>
          </a:r>
          <a:endParaRPr lang="en-US" dirty="0"/>
        </a:p>
      </dgm:t>
    </dgm:pt>
    <dgm:pt modelId="{D3A9E5A7-EA5A-49D9-9DA4-36047AFEA4CB}" type="parTrans" cxnId="{F7CC4169-3D39-447F-8FBA-16BEB4FE2DA4}">
      <dgm:prSet/>
      <dgm:spPr/>
      <dgm:t>
        <a:bodyPr/>
        <a:lstStyle/>
        <a:p>
          <a:endParaRPr lang="en-US"/>
        </a:p>
      </dgm:t>
    </dgm:pt>
    <dgm:pt modelId="{C8C2E4FF-058C-4DA5-BE8E-39D4BAFC834E}" type="sibTrans" cxnId="{F7CC4169-3D39-447F-8FBA-16BEB4FE2DA4}">
      <dgm:prSet/>
      <dgm:spPr/>
      <dgm:t>
        <a:bodyPr/>
        <a:lstStyle/>
        <a:p>
          <a:endParaRPr lang="en-US"/>
        </a:p>
      </dgm:t>
    </dgm:pt>
    <dgm:pt modelId="{C1E9046E-A0D5-4401-90BE-269F061C1E31}" type="pres">
      <dgm:prSet presAssocID="{6D03CEEC-25D4-455A-900D-97BCFCB7663F}" presName="root" presStyleCnt="0">
        <dgm:presLayoutVars>
          <dgm:dir/>
          <dgm:resizeHandles val="exact"/>
        </dgm:presLayoutVars>
      </dgm:prSet>
      <dgm:spPr/>
    </dgm:pt>
    <dgm:pt modelId="{0405E636-D920-4824-B6CF-46E19F1C7D20}" type="pres">
      <dgm:prSet presAssocID="{6D03CEEC-25D4-455A-900D-97BCFCB7663F}" presName="container" presStyleCnt="0">
        <dgm:presLayoutVars>
          <dgm:dir/>
          <dgm:resizeHandles val="exact"/>
        </dgm:presLayoutVars>
      </dgm:prSet>
      <dgm:spPr/>
    </dgm:pt>
    <dgm:pt modelId="{DF8269D2-1E47-44C6-B2F6-D30587E100BA}" type="pres">
      <dgm:prSet presAssocID="{8732CE53-79BD-441E-9E9F-B275C2560F50}" presName="compNode" presStyleCnt="0"/>
      <dgm:spPr/>
    </dgm:pt>
    <dgm:pt modelId="{1708687A-454D-433D-BF74-E9339BA7505F}" type="pres">
      <dgm:prSet presAssocID="{8732CE53-79BD-441E-9E9F-B275C2560F50}" presName="iconBgRect" presStyleLbl="bgShp" presStyleIdx="0" presStyleCnt="3"/>
      <dgm:spPr/>
    </dgm:pt>
    <dgm:pt modelId="{03F21CD2-5586-4748-BFE5-7E8E588B71AE}" type="pres">
      <dgm:prSet presAssocID="{8732CE53-79BD-441E-9E9F-B275C2560F50}"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Presentation with Checklist"/>
        </a:ext>
      </dgm:extLst>
    </dgm:pt>
    <dgm:pt modelId="{769DF291-C170-4706-83EA-C6A2FA57B8E2}" type="pres">
      <dgm:prSet presAssocID="{8732CE53-79BD-441E-9E9F-B275C2560F50}" presName="spaceRect" presStyleCnt="0"/>
      <dgm:spPr/>
    </dgm:pt>
    <dgm:pt modelId="{ECF4DCDB-FDD8-4BCB-8BFC-64B0346F2B48}" type="pres">
      <dgm:prSet presAssocID="{8732CE53-79BD-441E-9E9F-B275C2560F50}" presName="textRect" presStyleLbl="revTx" presStyleIdx="0" presStyleCnt="3">
        <dgm:presLayoutVars>
          <dgm:chMax val="1"/>
          <dgm:chPref val="1"/>
        </dgm:presLayoutVars>
      </dgm:prSet>
      <dgm:spPr/>
    </dgm:pt>
    <dgm:pt modelId="{91C8D5FE-1120-47BE-816D-89F317A4FEFD}" type="pres">
      <dgm:prSet presAssocID="{6B097DFC-E88A-4959-898F-FE6F124B709F}" presName="sibTrans" presStyleLbl="sibTrans2D1" presStyleIdx="0" presStyleCnt="0"/>
      <dgm:spPr/>
    </dgm:pt>
    <dgm:pt modelId="{5F62CF8C-613D-4FDF-8A2A-D14D8A6BD742}" type="pres">
      <dgm:prSet presAssocID="{45FF9A88-81BE-4B79-BC05-F7EA3DBE28C9}" presName="compNode" presStyleCnt="0"/>
      <dgm:spPr/>
    </dgm:pt>
    <dgm:pt modelId="{53CDA205-C52D-4089-97D6-A00047BEAD31}" type="pres">
      <dgm:prSet presAssocID="{45FF9A88-81BE-4B79-BC05-F7EA3DBE28C9}" presName="iconBgRect" presStyleLbl="bgShp" presStyleIdx="1" presStyleCnt="3"/>
      <dgm:spPr/>
    </dgm:pt>
    <dgm:pt modelId="{01E51B75-6241-491D-94B7-0DC7E351ED48}" type="pres">
      <dgm:prSet presAssocID="{45FF9A88-81BE-4B79-BC05-F7EA3DBE28C9}"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aper"/>
        </a:ext>
      </dgm:extLst>
    </dgm:pt>
    <dgm:pt modelId="{C5AB5D21-F946-487A-B647-5A095DA79557}" type="pres">
      <dgm:prSet presAssocID="{45FF9A88-81BE-4B79-BC05-F7EA3DBE28C9}" presName="spaceRect" presStyleCnt="0"/>
      <dgm:spPr/>
    </dgm:pt>
    <dgm:pt modelId="{4F7366C0-ADC6-48C2-8639-47DA8D3F458F}" type="pres">
      <dgm:prSet presAssocID="{45FF9A88-81BE-4B79-BC05-F7EA3DBE28C9}" presName="textRect" presStyleLbl="revTx" presStyleIdx="1" presStyleCnt="3">
        <dgm:presLayoutVars>
          <dgm:chMax val="1"/>
          <dgm:chPref val="1"/>
        </dgm:presLayoutVars>
      </dgm:prSet>
      <dgm:spPr/>
    </dgm:pt>
    <dgm:pt modelId="{C52100B0-39AB-4C7B-A3C3-E810325EAEBB}" type="pres">
      <dgm:prSet presAssocID="{7900931B-4B19-4EBF-A56F-D53CD55C75F8}" presName="sibTrans" presStyleLbl="sibTrans2D1" presStyleIdx="0" presStyleCnt="0"/>
      <dgm:spPr/>
    </dgm:pt>
    <dgm:pt modelId="{EF9CA24B-125D-4C3E-948B-ABBD1D3E3F2F}" type="pres">
      <dgm:prSet presAssocID="{7C5EB598-208A-49EA-93C1-7D0A47C3A106}" presName="compNode" presStyleCnt="0"/>
      <dgm:spPr/>
    </dgm:pt>
    <dgm:pt modelId="{660A3E64-E787-4721-89D1-1E6107712A1E}" type="pres">
      <dgm:prSet presAssocID="{7C5EB598-208A-49EA-93C1-7D0A47C3A106}" presName="iconBgRect" presStyleLbl="bgShp" presStyleIdx="2" presStyleCnt="3"/>
      <dgm:spPr/>
    </dgm:pt>
    <dgm:pt modelId="{991103EA-4553-448C-836C-197D7FCCEAF9}" type="pres">
      <dgm:prSet presAssocID="{7C5EB598-208A-49EA-93C1-7D0A47C3A106}"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Flowchart"/>
        </a:ext>
      </dgm:extLst>
    </dgm:pt>
    <dgm:pt modelId="{663BBAB4-1CDB-41CE-B822-5C90A0D87B30}" type="pres">
      <dgm:prSet presAssocID="{7C5EB598-208A-49EA-93C1-7D0A47C3A106}" presName="spaceRect" presStyleCnt="0"/>
      <dgm:spPr/>
    </dgm:pt>
    <dgm:pt modelId="{71F4D5CE-1C55-4FBC-A49B-3BD6F61AD4E2}" type="pres">
      <dgm:prSet presAssocID="{7C5EB598-208A-49EA-93C1-7D0A47C3A106}" presName="textRect" presStyleLbl="revTx" presStyleIdx="2" presStyleCnt="3">
        <dgm:presLayoutVars>
          <dgm:chMax val="1"/>
          <dgm:chPref val="1"/>
        </dgm:presLayoutVars>
      </dgm:prSet>
      <dgm:spPr/>
    </dgm:pt>
  </dgm:ptLst>
  <dgm:cxnLst>
    <dgm:cxn modelId="{12DA771B-B8CC-428C-BEBB-ED43C4DD3C82}" srcId="{6D03CEEC-25D4-455A-900D-97BCFCB7663F}" destId="{8732CE53-79BD-441E-9E9F-B275C2560F50}" srcOrd="0" destOrd="0" parTransId="{219B8012-D111-4592-BB5C-6A19D3330249}" sibTransId="{6B097DFC-E88A-4959-898F-FE6F124B709F}"/>
    <dgm:cxn modelId="{F7CC4169-3D39-447F-8FBA-16BEB4FE2DA4}" srcId="{6D03CEEC-25D4-455A-900D-97BCFCB7663F}" destId="{7C5EB598-208A-49EA-93C1-7D0A47C3A106}" srcOrd="2" destOrd="0" parTransId="{D3A9E5A7-EA5A-49D9-9DA4-36047AFEA4CB}" sibTransId="{C8C2E4FF-058C-4DA5-BE8E-39D4BAFC834E}"/>
    <dgm:cxn modelId="{52579C6F-0E60-48A0-9D5E-162AA742C429}" type="presOf" srcId="{8732CE53-79BD-441E-9E9F-B275C2560F50}" destId="{ECF4DCDB-FDD8-4BCB-8BFC-64B0346F2B48}" srcOrd="0" destOrd="0" presId="urn:microsoft.com/office/officeart/2018/2/layout/IconCircleList"/>
    <dgm:cxn modelId="{092F8679-60F1-456C-8402-5BE0297BDCA5}" type="presOf" srcId="{7900931B-4B19-4EBF-A56F-D53CD55C75F8}" destId="{C52100B0-39AB-4C7B-A3C3-E810325EAEBB}" srcOrd="0" destOrd="0" presId="urn:microsoft.com/office/officeart/2018/2/layout/IconCircleList"/>
    <dgm:cxn modelId="{A7A30A86-6CC8-4897-B60B-85A9DDB60BC1}" type="presOf" srcId="{6B097DFC-E88A-4959-898F-FE6F124B709F}" destId="{91C8D5FE-1120-47BE-816D-89F317A4FEFD}" srcOrd="0" destOrd="0" presId="urn:microsoft.com/office/officeart/2018/2/layout/IconCircleList"/>
    <dgm:cxn modelId="{A86B21A6-AB7D-4A5A-998B-3D8F5CBF1B13}" srcId="{6D03CEEC-25D4-455A-900D-97BCFCB7663F}" destId="{45FF9A88-81BE-4B79-BC05-F7EA3DBE28C9}" srcOrd="1" destOrd="0" parTransId="{460B29A3-2A7D-4111-AEE6-DD7C7A1CCA77}" sibTransId="{7900931B-4B19-4EBF-A56F-D53CD55C75F8}"/>
    <dgm:cxn modelId="{FEB92AB8-6D09-474B-9D02-92343D6FC720}" type="presOf" srcId="{7C5EB598-208A-49EA-93C1-7D0A47C3A106}" destId="{71F4D5CE-1C55-4FBC-A49B-3BD6F61AD4E2}" srcOrd="0" destOrd="0" presId="urn:microsoft.com/office/officeart/2018/2/layout/IconCircleList"/>
    <dgm:cxn modelId="{5EB8C9DF-7BB1-48B2-B054-070441FA9D3B}" type="presOf" srcId="{6D03CEEC-25D4-455A-900D-97BCFCB7663F}" destId="{C1E9046E-A0D5-4401-90BE-269F061C1E31}" srcOrd="0" destOrd="0" presId="urn:microsoft.com/office/officeart/2018/2/layout/IconCircleList"/>
    <dgm:cxn modelId="{48854AEB-A420-471F-84A3-4A87A0F0B1E8}" type="presOf" srcId="{45FF9A88-81BE-4B79-BC05-F7EA3DBE28C9}" destId="{4F7366C0-ADC6-48C2-8639-47DA8D3F458F}" srcOrd="0" destOrd="0" presId="urn:microsoft.com/office/officeart/2018/2/layout/IconCircleList"/>
    <dgm:cxn modelId="{4F5B9920-26DD-4DBD-904B-C1CC9DA88DFB}" type="presParOf" srcId="{C1E9046E-A0D5-4401-90BE-269F061C1E31}" destId="{0405E636-D920-4824-B6CF-46E19F1C7D20}" srcOrd="0" destOrd="0" presId="urn:microsoft.com/office/officeart/2018/2/layout/IconCircleList"/>
    <dgm:cxn modelId="{62A5B3F8-4B0A-4E54-B22C-C9DD68D755EC}" type="presParOf" srcId="{0405E636-D920-4824-B6CF-46E19F1C7D20}" destId="{DF8269D2-1E47-44C6-B2F6-D30587E100BA}" srcOrd="0" destOrd="0" presId="urn:microsoft.com/office/officeart/2018/2/layout/IconCircleList"/>
    <dgm:cxn modelId="{9856CC77-C46D-4781-8828-567C44DE96DA}" type="presParOf" srcId="{DF8269D2-1E47-44C6-B2F6-D30587E100BA}" destId="{1708687A-454D-433D-BF74-E9339BA7505F}" srcOrd="0" destOrd="0" presId="urn:microsoft.com/office/officeart/2018/2/layout/IconCircleList"/>
    <dgm:cxn modelId="{0803F0B0-275D-4711-AB70-29E810061864}" type="presParOf" srcId="{DF8269D2-1E47-44C6-B2F6-D30587E100BA}" destId="{03F21CD2-5586-4748-BFE5-7E8E588B71AE}" srcOrd="1" destOrd="0" presId="urn:microsoft.com/office/officeart/2018/2/layout/IconCircleList"/>
    <dgm:cxn modelId="{440CEDDD-C209-493E-A797-436B69F0C5E2}" type="presParOf" srcId="{DF8269D2-1E47-44C6-B2F6-D30587E100BA}" destId="{769DF291-C170-4706-83EA-C6A2FA57B8E2}" srcOrd="2" destOrd="0" presId="urn:microsoft.com/office/officeart/2018/2/layout/IconCircleList"/>
    <dgm:cxn modelId="{0FC5003A-6D5D-4D56-9670-48F65330DD7D}" type="presParOf" srcId="{DF8269D2-1E47-44C6-B2F6-D30587E100BA}" destId="{ECF4DCDB-FDD8-4BCB-8BFC-64B0346F2B48}" srcOrd="3" destOrd="0" presId="urn:microsoft.com/office/officeart/2018/2/layout/IconCircleList"/>
    <dgm:cxn modelId="{6F5A701E-1D92-4B10-A2BE-63AAF4379664}" type="presParOf" srcId="{0405E636-D920-4824-B6CF-46E19F1C7D20}" destId="{91C8D5FE-1120-47BE-816D-89F317A4FEFD}" srcOrd="1" destOrd="0" presId="urn:microsoft.com/office/officeart/2018/2/layout/IconCircleList"/>
    <dgm:cxn modelId="{44C14086-51F8-4DF8-A4F3-FFEA7A5B879A}" type="presParOf" srcId="{0405E636-D920-4824-B6CF-46E19F1C7D20}" destId="{5F62CF8C-613D-4FDF-8A2A-D14D8A6BD742}" srcOrd="2" destOrd="0" presId="urn:microsoft.com/office/officeart/2018/2/layout/IconCircleList"/>
    <dgm:cxn modelId="{C6458863-1F0A-4144-8F5A-5EBF46A458D7}" type="presParOf" srcId="{5F62CF8C-613D-4FDF-8A2A-D14D8A6BD742}" destId="{53CDA205-C52D-4089-97D6-A00047BEAD31}" srcOrd="0" destOrd="0" presId="urn:microsoft.com/office/officeart/2018/2/layout/IconCircleList"/>
    <dgm:cxn modelId="{BF7E3EE6-A217-46ED-94CC-6710EC4B25B8}" type="presParOf" srcId="{5F62CF8C-613D-4FDF-8A2A-D14D8A6BD742}" destId="{01E51B75-6241-491D-94B7-0DC7E351ED48}" srcOrd="1" destOrd="0" presId="urn:microsoft.com/office/officeart/2018/2/layout/IconCircleList"/>
    <dgm:cxn modelId="{8C5FF671-F2A5-4BAB-A576-39EED9F88FA4}" type="presParOf" srcId="{5F62CF8C-613D-4FDF-8A2A-D14D8A6BD742}" destId="{C5AB5D21-F946-487A-B647-5A095DA79557}" srcOrd="2" destOrd="0" presId="urn:microsoft.com/office/officeart/2018/2/layout/IconCircleList"/>
    <dgm:cxn modelId="{469632B0-429D-4440-A654-DDF356C48D22}" type="presParOf" srcId="{5F62CF8C-613D-4FDF-8A2A-D14D8A6BD742}" destId="{4F7366C0-ADC6-48C2-8639-47DA8D3F458F}" srcOrd="3" destOrd="0" presId="urn:microsoft.com/office/officeart/2018/2/layout/IconCircleList"/>
    <dgm:cxn modelId="{5C5AFF52-D319-4CFC-8267-199069DCE4BE}" type="presParOf" srcId="{0405E636-D920-4824-B6CF-46E19F1C7D20}" destId="{C52100B0-39AB-4C7B-A3C3-E810325EAEBB}" srcOrd="3" destOrd="0" presId="urn:microsoft.com/office/officeart/2018/2/layout/IconCircleList"/>
    <dgm:cxn modelId="{EB0816BC-30CF-4C34-88F1-A95A7FB8FF49}" type="presParOf" srcId="{0405E636-D920-4824-B6CF-46E19F1C7D20}" destId="{EF9CA24B-125D-4C3E-948B-ABBD1D3E3F2F}" srcOrd="4" destOrd="0" presId="urn:microsoft.com/office/officeart/2018/2/layout/IconCircleList"/>
    <dgm:cxn modelId="{CE583B4C-EAFE-4F70-9DDF-60F8D44922D1}" type="presParOf" srcId="{EF9CA24B-125D-4C3E-948B-ABBD1D3E3F2F}" destId="{660A3E64-E787-4721-89D1-1E6107712A1E}" srcOrd="0" destOrd="0" presId="urn:microsoft.com/office/officeart/2018/2/layout/IconCircleList"/>
    <dgm:cxn modelId="{4435C644-5B05-4DEE-9C84-2BB5223F7E87}" type="presParOf" srcId="{EF9CA24B-125D-4C3E-948B-ABBD1D3E3F2F}" destId="{991103EA-4553-448C-836C-197D7FCCEAF9}" srcOrd="1" destOrd="0" presId="urn:microsoft.com/office/officeart/2018/2/layout/IconCircleList"/>
    <dgm:cxn modelId="{38153A43-74E1-4CDC-A96D-98C173816B07}" type="presParOf" srcId="{EF9CA24B-125D-4C3E-948B-ABBD1D3E3F2F}" destId="{663BBAB4-1CDB-41CE-B822-5C90A0D87B30}" srcOrd="2" destOrd="0" presId="urn:microsoft.com/office/officeart/2018/2/layout/IconCircleList"/>
    <dgm:cxn modelId="{34C7A3B5-2898-4823-807E-0F4C21A79FCD}" type="presParOf" srcId="{EF9CA24B-125D-4C3E-948B-ABBD1D3E3F2F}" destId="{71F4D5CE-1C55-4FBC-A49B-3BD6F61AD4E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8687A-454D-433D-BF74-E9339BA7505F}">
      <dsp:nvSpPr>
        <dsp:cNvPr id="0" name=""/>
        <dsp:cNvSpPr/>
      </dsp:nvSpPr>
      <dsp:spPr>
        <a:xfrm>
          <a:off x="329526" y="247509"/>
          <a:ext cx="926233" cy="9262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21CD2-5586-4748-BFE5-7E8E588B71AE}">
      <dsp:nvSpPr>
        <dsp:cNvPr id="0" name=""/>
        <dsp:cNvSpPr/>
      </dsp:nvSpPr>
      <dsp:spPr>
        <a:xfrm>
          <a:off x="524035" y="442018"/>
          <a:ext cx="537215" cy="5372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F4DCDB-FDD8-4BCB-8BFC-64B0346F2B48}">
      <dsp:nvSpPr>
        <dsp:cNvPr id="0" name=""/>
        <dsp:cNvSpPr/>
      </dsp:nvSpPr>
      <dsp:spPr>
        <a:xfrm>
          <a:off x="1454238" y="247509"/>
          <a:ext cx="2183265" cy="92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Choose descriptive names for your templates because they will be referenced or included as part of other templates.</a:t>
          </a:r>
        </a:p>
      </dsp:txBody>
      <dsp:txXfrm>
        <a:off x="1454238" y="247509"/>
        <a:ext cx="2183265" cy="926233"/>
      </dsp:txXfrm>
    </dsp:sp>
    <dsp:sp modelId="{53CDA205-C52D-4089-97D6-A00047BEAD31}">
      <dsp:nvSpPr>
        <dsp:cNvPr id="0" name=""/>
        <dsp:cNvSpPr/>
      </dsp:nvSpPr>
      <dsp:spPr>
        <a:xfrm>
          <a:off x="4017921" y="247509"/>
          <a:ext cx="926233" cy="9262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E51B75-6241-491D-94B7-0DC7E351ED48}">
      <dsp:nvSpPr>
        <dsp:cNvPr id="0" name=""/>
        <dsp:cNvSpPr/>
      </dsp:nvSpPr>
      <dsp:spPr>
        <a:xfrm>
          <a:off x="4212430" y="442018"/>
          <a:ext cx="537215" cy="5372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7366C0-ADC6-48C2-8639-47DA8D3F458F}">
      <dsp:nvSpPr>
        <dsp:cNvPr id="0" name=""/>
        <dsp:cNvSpPr/>
      </dsp:nvSpPr>
      <dsp:spPr>
        <a:xfrm>
          <a:off x="5142633" y="247509"/>
          <a:ext cx="2183265" cy="92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Break down the page layout and separate layout from content. These layouts will be candidates for extendable templates.</a:t>
          </a:r>
        </a:p>
      </dsp:txBody>
      <dsp:txXfrm>
        <a:off x="5142633" y="247509"/>
        <a:ext cx="2183265" cy="926233"/>
      </dsp:txXfrm>
    </dsp:sp>
    <dsp:sp modelId="{660A3E64-E787-4721-89D1-1E6107712A1E}">
      <dsp:nvSpPr>
        <dsp:cNvPr id="0" name=""/>
        <dsp:cNvSpPr/>
      </dsp:nvSpPr>
      <dsp:spPr>
        <a:xfrm>
          <a:off x="7706316" y="247509"/>
          <a:ext cx="926233" cy="9262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103EA-4553-448C-836C-197D7FCCEAF9}">
      <dsp:nvSpPr>
        <dsp:cNvPr id="0" name=""/>
        <dsp:cNvSpPr/>
      </dsp:nvSpPr>
      <dsp:spPr>
        <a:xfrm>
          <a:off x="7900825" y="442018"/>
          <a:ext cx="537215" cy="5372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F4D5CE-1C55-4FBC-A49B-3BD6F61AD4E2}">
      <dsp:nvSpPr>
        <dsp:cNvPr id="0" name=""/>
        <dsp:cNvSpPr/>
      </dsp:nvSpPr>
      <dsp:spPr>
        <a:xfrm>
          <a:off x="8831028" y="247509"/>
          <a:ext cx="2183265" cy="92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Look out for repeatable and reusable fragments; these fragments can be defined as sub templates and will use the include tag.</a:t>
          </a:r>
        </a:p>
      </dsp:txBody>
      <dsp:txXfrm>
        <a:off x="8831028" y="247509"/>
        <a:ext cx="2183265" cy="926233"/>
      </dsp:txXfrm>
    </dsp:sp>
    <dsp:sp modelId="{CBC7B290-EB15-468F-8CE1-694A419E6CCD}">
      <dsp:nvSpPr>
        <dsp:cNvPr id="0" name=""/>
        <dsp:cNvSpPr/>
      </dsp:nvSpPr>
      <dsp:spPr>
        <a:xfrm>
          <a:off x="329526" y="2016973"/>
          <a:ext cx="926233" cy="9262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74CE20-6F65-40DB-9BCB-A966512066F7}">
      <dsp:nvSpPr>
        <dsp:cNvPr id="0" name=""/>
        <dsp:cNvSpPr/>
      </dsp:nvSpPr>
      <dsp:spPr>
        <a:xfrm>
          <a:off x="524035" y="2211482"/>
          <a:ext cx="537215" cy="5372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C4CB49-F957-46D5-B409-4F363D7ECB34}">
      <dsp:nvSpPr>
        <dsp:cNvPr id="0" name=""/>
        <dsp:cNvSpPr/>
      </dsp:nvSpPr>
      <dsp:spPr>
        <a:xfrm>
          <a:off x="1454238" y="2016973"/>
          <a:ext cx="2183265" cy="92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Use the include tag to help reuse layout and commonly used JavaScript fragments. Make your JavaScript templates "smart" by using parameters that are available in the include tag. These fragments will be inserted inline.</a:t>
          </a:r>
        </a:p>
      </dsp:txBody>
      <dsp:txXfrm>
        <a:off x="1454238" y="2016973"/>
        <a:ext cx="2183265" cy="926233"/>
      </dsp:txXfrm>
    </dsp:sp>
    <dsp:sp modelId="{1FC01A5D-4F71-4B30-A972-8B924DC12066}">
      <dsp:nvSpPr>
        <dsp:cNvPr id="0" name=""/>
        <dsp:cNvSpPr/>
      </dsp:nvSpPr>
      <dsp:spPr>
        <a:xfrm>
          <a:off x="4017921" y="2016973"/>
          <a:ext cx="926233" cy="9262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69B791-B91C-48A2-83E4-100C4CD58805}">
      <dsp:nvSpPr>
        <dsp:cNvPr id="0" name=""/>
        <dsp:cNvSpPr/>
      </dsp:nvSpPr>
      <dsp:spPr>
        <a:xfrm>
          <a:off x="4212430" y="2211482"/>
          <a:ext cx="537215" cy="5372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62FC0C-942E-46C7-ACEB-9129E8A28414}">
      <dsp:nvSpPr>
        <dsp:cNvPr id="0" name=""/>
        <dsp:cNvSpPr/>
      </dsp:nvSpPr>
      <dsp:spPr>
        <a:xfrm>
          <a:off x="5142633" y="2016973"/>
          <a:ext cx="2183265" cy="92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Move larger, reusable blocks of JavaScript to separate files and insert them as a reference instead. The client's browser will load them separately and they can be cached. In addition, externally loaded scripts can be minified, which will result in better performance.</a:t>
          </a:r>
        </a:p>
      </dsp:txBody>
      <dsp:txXfrm>
        <a:off x="5142633" y="2016973"/>
        <a:ext cx="2183265" cy="926233"/>
      </dsp:txXfrm>
    </dsp:sp>
    <dsp:sp modelId="{5EC71217-1D72-45AD-BF76-F61179E93EFC}">
      <dsp:nvSpPr>
        <dsp:cNvPr id="0" name=""/>
        <dsp:cNvSpPr/>
      </dsp:nvSpPr>
      <dsp:spPr>
        <a:xfrm>
          <a:off x="7706316" y="2016973"/>
          <a:ext cx="926233" cy="9262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A66F17-E813-4C36-86C5-96FB976E1E6F}">
      <dsp:nvSpPr>
        <dsp:cNvPr id="0" name=""/>
        <dsp:cNvSpPr/>
      </dsp:nvSpPr>
      <dsp:spPr>
        <a:xfrm>
          <a:off x="7900825" y="2211482"/>
          <a:ext cx="537215" cy="53721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DAE543-0F3C-4832-BDA0-DD01676D3557}">
      <dsp:nvSpPr>
        <dsp:cNvPr id="0" name=""/>
        <dsp:cNvSpPr/>
      </dsp:nvSpPr>
      <dsp:spPr>
        <a:xfrm>
          <a:off x="8831028" y="2016973"/>
          <a:ext cx="2183265" cy="92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Find parts of the page that need to be translated for multilingual implementation. Define these pages as either page content or content snippets.</a:t>
          </a:r>
        </a:p>
      </dsp:txBody>
      <dsp:txXfrm>
        <a:off x="8831028" y="2016973"/>
        <a:ext cx="2183265" cy="926233"/>
      </dsp:txXfrm>
    </dsp:sp>
    <dsp:sp modelId="{50FA40A5-A92F-40E3-81E2-479382F6BC30}">
      <dsp:nvSpPr>
        <dsp:cNvPr id="0" name=""/>
        <dsp:cNvSpPr/>
      </dsp:nvSpPr>
      <dsp:spPr>
        <a:xfrm>
          <a:off x="329526" y="3786438"/>
          <a:ext cx="926233" cy="9262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1CB43-DEB3-4A93-96F9-CA2139A6ACAC}">
      <dsp:nvSpPr>
        <dsp:cNvPr id="0" name=""/>
        <dsp:cNvSpPr/>
      </dsp:nvSpPr>
      <dsp:spPr>
        <a:xfrm>
          <a:off x="524035" y="3980947"/>
          <a:ext cx="537215" cy="53721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46DC50-B2E1-4877-A144-219977F17B9B}">
      <dsp:nvSpPr>
        <dsp:cNvPr id="0" name=""/>
        <dsp:cNvSpPr/>
      </dsp:nvSpPr>
      <dsp:spPr>
        <a:xfrm>
          <a:off x="1454238" y="3786438"/>
          <a:ext cx="2183265" cy="92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Identify editable fragments. Determine which parts of the webpage where you want users to be responsible for content management and maintenance.</a:t>
          </a:r>
        </a:p>
      </dsp:txBody>
      <dsp:txXfrm>
        <a:off x="1454238" y="3786438"/>
        <a:ext cx="2183265" cy="9262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8687A-454D-433D-BF74-E9339BA7505F}">
      <dsp:nvSpPr>
        <dsp:cNvPr id="0" name=""/>
        <dsp:cNvSpPr/>
      </dsp:nvSpPr>
      <dsp:spPr>
        <a:xfrm>
          <a:off x="329526" y="709210"/>
          <a:ext cx="926233" cy="9262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21CD2-5586-4748-BFE5-7E8E588B71AE}">
      <dsp:nvSpPr>
        <dsp:cNvPr id="0" name=""/>
        <dsp:cNvSpPr/>
      </dsp:nvSpPr>
      <dsp:spPr>
        <a:xfrm>
          <a:off x="524035" y="903719"/>
          <a:ext cx="537215" cy="5372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F4DCDB-FDD8-4BCB-8BFC-64B0346F2B48}">
      <dsp:nvSpPr>
        <dsp:cNvPr id="0" name=""/>
        <dsp:cNvSpPr/>
      </dsp:nvSpPr>
      <dsp:spPr>
        <a:xfrm>
          <a:off x="1454238" y="709210"/>
          <a:ext cx="2183265" cy="92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dirty="0"/>
            <a:t>Be generous with the layout when you are writing a template, but avoid excessive blank lines by using hyphens in your tags</a:t>
          </a:r>
          <a:endParaRPr lang="en-US" sz="1100" kern="1200" dirty="0"/>
        </a:p>
      </dsp:txBody>
      <dsp:txXfrm>
        <a:off x="1454238" y="709210"/>
        <a:ext cx="2183265" cy="926233"/>
      </dsp:txXfrm>
    </dsp:sp>
    <dsp:sp modelId="{53CDA205-C52D-4089-97D6-A00047BEAD31}">
      <dsp:nvSpPr>
        <dsp:cNvPr id="0" name=""/>
        <dsp:cNvSpPr/>
      </dsp:nvSpPr>
      <dsp:spPr>
        <a:xfrm>
          <a:off x="4017921" y="709210"/>
          <a:ext cx="926233" cy="9262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E51B75-6241-491D-94B7-0DC7E351ED48}">
      <dsp:nvSpPr>
        <dsp:cNvPr id="0" name=""/>
        <dsp:cNvSpPr/>
      </dsp:nvSpPr>
      <dsp:spPr>
        <a:xfrm>
          <a:off x="4212430" y="903719"/>
          <a:ext cx="537215" cy="5372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7366C0-ADC6-48C2-8639-47DA8D3F458F}">
      <dsp:nvSpPr>
        <dsp:cNvPr id="0" name=""/>
        <dsp:cNvSpPr/>
      </dsp:nvSpPr>
      <dsp:spPr>
        <a:xfrm>
          <a:off x="5142633" y="709210"/>
          <a:ext cx="2183265" cy="92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dirty="0"/>
            <a:t>Use the  tag to describe complex parts of the template.</a:t>
          </a:r>
          <a:endParaRPr lang="en-US" sz="1100" kern="1200" dirty="0"/>
        </a:p>
      </dsp:txBody>
      <dsp:txXfrm>
        <a:off x="5142633" y="709210"/>
        <a:ext cx="2183265" cy="926233"/>
      </dsp:txXfrm>
    </dsp:sp>
    <dsp:sp modelId="{660A3E64-E787-4721-89D1-1E6107712A1E}">
      <dsp:nvSpPr>
        <dsp:cNvPr id="0" name=""/>
        <dsp:cNvSpPr/>
      </dsp:nvSpPr>
      <dsp:spPr>
        <a:xfrm>
          <a:off x="7706316" y="709210"/>
          <a:ext cx="926233" cy="9262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103EA-4553-448C-836C-197D7FCCEAF9}">
      <dsp:nvSpPr>
        <dsp:cNvPr id="0" name=""/>
        <dsp:cNvSpPr/>
      </dsp:nvSpPr>
      <dsp:spPr>
        <a:xfrm>
          <a:off x="7900825" y="903719"/>
          <a:ext cx="537215" cy="5372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F4D5CE-1C55-4FBC-A49B-3BD6F61AD4E2}">
      <dsp:nvSpPr>
        <dsp:cNvPr id="0" name=""/>
        <dsp:cNvSpPr/>
      </dsp:nvSpPr>
      <dsp:spPr>
        <a:xfrm>
          <a:off x="8831028" y="709210"/>
          <a:ext cx="2183265" cy="92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dirty="0"/>
            <a:t>Study templates that are already deployed with the starter portal and look for Liquid techniques in </a:t>
          </a:r>
          <a:r>
            <a:rPr lang="en-US" sz="1100" b="0" i="0" kern="1200" dirty="0">
              <a:hlinkClick xmlns:r="http://schemas.openxmlformats.org/officeDocument/2006/relationships" r:id="rId7"/>
            </a:rPr>
            <a:t>Create advanced templates for portals</a:t>
          </a:r>
          <a:r>
            <a:rPr lang="en-US" sz="1100" b="0" i="0" kern="1200" dirty="0"/>
            <a:t>.</a:t>
          </a:r>
          <a:endParaRPr lang="en-US" sz="1100" kern="1200" dirty="0"/>
        </a:p>
      </dsp:txBody>
      <dsp:txXfrm>
        <a:off x="8831028" y="709210"/>
        <a:ext cx="2183265" cy="92623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11/18/2020 3:01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11/18/2020 3:01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ake.powerapps.co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powerapps/maker/model-driven-apps/model-driven-app-overview/?azure-portal=true"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media/1-list-form-model-portal-c.png#lightbox" TargetMode="External"/><Relationship Id="rId4" Type="http://schemas.openxmlformats.org/officeDocument/2006/relationships/hyperlink" Target="https://docs.microsoft.com/powerapps/maker/model-driven-apps/model-driven-app-components/?azure-portal=tru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media/2-entity-list-portal-studio-ss.png#lightbo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powerapps/maker/portals/configure/entity-lists/?azure-portal=tru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powerapps/maker/portals/configure/entity-forms/?azure-portal=tru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ake.powerapps.com/?azure-portal=true"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media/3-entity-form-overview-c.png#lightbox"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media/3-entity-form-metadata-ss.png#lightbox"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media/3-entity-form-overview-c.png#lightbox"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powerapps/maker/portals/configure/add-geolocation/?azure-portal=true"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docs.microsoft.com/powerapps/maker/portals/configure/entity-forms.md?azure-portal=true#geolocation-configuration-for-entity-form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powerapps/maker/portals/configure/add-geolocation/"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powerapps/maker/portals/configure/entity-forms.md#geolocation-configuration-for-entity-forms"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power-platform/alm/?azure-portal=tru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powerapps/maker/common-data-service/solutions-overview/?azure-portal=true"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cs.microsoft.com/powerapps/maker/portals/admin/migrate-portal-configuration/?azure-portal=true"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jquery.com/?azure-portal=true"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media/javascript-page.png#lightbox"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ocs.microsoft.com/powerapps/maker/portals/configure/add-custom-javascript/?azure-portal=true"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getbootstrap.com/?azure-portal=tru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getbootstrap.com/customize/#less-variables/?azure-portal=true"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getbootstrap.com/customize/?azure-portal=true"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dynamics365/marketing/set-up-event-portal/"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ocs.microsoft.com/en-us/powerapps/maker/portals/oauth-implicit-grant-flow/"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dotliquidmarkup.org/?azure-portal=true"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powerapps/maker/portals/liquid/template-tags/?azure-portal=true"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powerapps/maker/portals/liquid/create-custom-templat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powerapps/maker/portals/liquid/create-custom-template/?azure-portal-true" TargetMode="External"/><Relationship Id="rId2" Type="http://schemas.openxmlformats.org/officeDocument/2006/relationships/slide" Target="../slides/slide70.xml"/><Relationship Id="rId1" Type="http://schemas.openxmlformats.org/officeDocument/2006/relationships/notesMaster" Target="../notesMasters/notesMaster1.xml"/><Relationship Id="rId5" Type="http://schemas.openxmlformats.org/officeDocument/2006/relationships/hyperlink" Target="https://docs.microsoft.com/powerapps/maker/portals/liquid/liquid-overview/?azure-portal-true" TargetMode="External"/><Relationship Id="rId4" Type="http://schemas.openxmlformats.org/officeDocument/2006/relationships/hyperlink" Target="https://docs.microsoft.com/powerapps/maker/portals/liquid/store-content-web-templates#built-in-web-templates/?azure-portal-tru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11/18/2020 3:01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572637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strength of Power Apps portals is the ability to interact with information and data that is stored in Common Data Service. Entity lists and entity forms are used in Power Apps portals to define what data should render on the portal from Common Data Service, such as a list of records from an entity or a form to capture and display data for a specific record.</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A webpage record can be linked to an </a:t>
            </a:r>
            <a:r>
              <a:rPr lang="en-US" b="1" i="0" dirty="0">
                <a:effectLst/>
                <a:latin typeface="Segoe UI" panose="020B0502040204020203" pitchFamily="34" charset="0"/>
              </a:rPr>
              <a:t>entity list</a:t>
            </a:r>
            <a:r>
              <a:rPr lang="en-US" b="0" i="0" dirty="0">
                <a:effectLst/>
                <a:latin typeface="Segoe UI" panose="020B0502040204020203" pitchFamily="34" charset="0"/>
              </a:rPr>
              <a:t> or an </a:t>
            </a:r>
            <a:r>
              <a:rPr lang="en-US" b="1" i="0" dirty="0">
                <a:effectLst/>
                <a:latin typeface="Segoe UI" panose="020B0502040204020203" pitchFamily="34" charset="0"/>
              </a:rPr>
              <a:t>entity form</a:t>
            </a:r>
            <a:r>
              <a:rPr lang="en-US" b="0" i="0" dirty="0">
                <a:effectLst/>
                <a:latin typeface="Segoe UI" panose="020B0502040204020203" pitchFamily="34" charset="0"/>
              </a:rPr>
              <a:t>. The linked list or form will be used by the template to render the page layout with data from Common Data Service, such as a list of all </a:t>
            </a:r>
            <a:r>
              <a:rPr lang="en-US" b="0" i="1" dirty="0">
                <a:effectLst/>
                <a:latin typeface="Segoe UI" panose="020B0502040204020203" pitchFamily="34" charset="0"/>
              </a:rPr>
              <a:t>Active Contacts</a:t>
            </a:r>
            <a:r>
              <a:rPr lang="en-US" b="0" i="0" dirty="0">
                <a:effectLst/>
                <a:latin typeface="Segoe UI" panose="020B0502040204020203" pitchFamily="34" charset="0"/>
              </a:rPr>
              <a:t> to form the above </a:t>
            </a:r>
            <a:r>
              <a:rPr lang="en-US" b="0" i="1" dirty="0">
                <a:effectLst/>
                <a:latin typeface="Segoe UI" panose="020B0502040204020203" pitchFamily="34" charset="0"/>
              </a:rPr>
              <a:t>Member Directory</a:t>
            </a:r>
            <a:r>
              <a:rPr lang="en-US" b="0" i="0" dirty="0">
                <a:effectLst/>
                <a:latin typeface="Segoe UI" panose="020B0502040204020203" pitchFamily="34" charset="0"/>
              </a:rPr>
              <a:t> list. In the </a:t>
            </a:r>
            <a:r>
              <a:rPr lang="en-US" b="1" i="0" dirty="0">
                <a:effectLst/>
                <a:latin typeface="Segoe UI" panose="020B0502040204020203" pitchFamily="34" charset="0"/>
              </a:rPr>
              <a:t>Properties</a:t>
            </a:r>
            <a:r>
              <a:rPr lang="en-US" b="0" i="0" dirty="0">
                <a:effectLst/>
                <a:latin typeface="Segoe UI" panose="020B0502040204020203" pitchFamily="34" charset="0"/>
              </a:rPr>
              <a:t> pane on the right of the above example, you see that this entity list was created to display the </a:t>
            </a:r>
            <a:r>
              <a:rPr lang="en-US" b="0" i="1" dirty="0">
                <a:effectLst/>
                <a:latin typeface="Segoe UI" panose="020B0502040204020203" pitchFamily="34" charset="0"/>
              </a:rPr>
              <a:t>Active Contacts</a:t>
            </a:r>
            <a:r>
              <a:rPr lang="en-US" b="0" i="0" dirty="0">
                <a:effectLst/>
                <a:latin typeface="Segoe UI" panose="020B0502040204020203" pitchFamily="34" charset="0"/>
              </a:rPr>
              <a:t> view from the </a:t>
            </a:r>
            <a:r>
              <a:rPr lang="en-US" b="0" i="1" dirty="0">
                <a:effectLst/>
                <a:latin typeface="Segoe UI" panose="020B0502040204020203" pitchFamily="34" charset="0"/>
              </a:rPr>
              <a:t>contacts</a:t>
            </a:r>
            <a:r>
              <a:rPr lang="en-US" b="0" i="0" dirty="0">
                <a:effectLst/>
                <a:latin typeface="Segoe UI" panose="020B0502040204020203" pitchFamily="34" charset="0"/>
              </a:rPr>
              <a:t> entity.</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Entity lists can include functionality like filtering and sorting and can also have actions associated with them to enable Create/Edit/Read abilities and to trigger workflows. With this, App Makers can determine what will happen when a user opens a record from a list, such as taking them to a form displaying the details of the selected record.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3:01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70560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br>
              <a:rPr lang="en-US" dirty="0"/>
            </a:br>
            <a:r>
              <a:rPr lang="en-US" sz="1800" b="1" dirty="0">
                <a:effectLst/>
                <a:latin typeface="Calibri" panose="020F0502020204030204" pitchFamily="34" charset="0"/>
                <a:ea typeface="DengXian" panose="02010600030101010101" pitchFamily="2" charset="-122"/>
              </a:rPr>
              <a:t>The steps of creating copies of the preset themes for additional customization:</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Sign in to Power Apps by navigating to </a:t>
            </a:r>
            <a:r>
              <a:rPr lang="en-US" sz="1800" u="sng" dirty="0">
                <a:solidFill>
                  <a:srgbClr val="0563C1"/>
                </a:solidFill>
                <a:effectLst/>
                <a:latin typeface="Calibri" panose="020F0502020204030204" pitchFamily="34" charset="0"/>
                <a:ea typeface="Times New Roman" panose="02020603050405020304" pitchFamily="18" charset="0"/>
                <a:hlinkClick r:id="rId3"/>
              </a:rPr>
              <a:t>make.powerapps.com</a:t>
            </a:r>
            <a:r>
              <a:rPr lang="en-US" sz="1800" dirty="0">
                <a:effectLst/>
                <a:latin typeface="Calibri" panose="020F0502020204030204" pitchFamily="34" charset="0"/>
                <a:ea typeface="Times New Roman" panose="02020603050405020304" pitchFamily="18" charset="0"/>
              </a:rPr>
              <a:t>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Select </a:t>
            </a:r>
            <a:r>
              <a:rPr lang="en-US" sz="1800" b="1" dirty="0">
                <a:effectLst/>
                <a:latin typeface="Calibri" panose="020F0502020204030204" pitchFamily="34" charset="0"/>
                <a:ea typeface="Times New Roman" panose="02020603050405020304" pitchFamily="18" charset="0"/>
              </a:rPr>
              <a:t>Apps</a:t>
            </a:r>
            <a:r>
              <a:rPr lang="en-US" sz="1800" dirty="0">
                <a:effectLst/>
                <a:latin typeface="Calibri" panose="020F0502020204030204" pitchFamily="34" charset="0"/>
                <a:ea typeface="Times New Roman" panose="02020603050405020304" pitchFamily="18" charset="0"/>
              </a:rPr>
              <a:t> from the left navigation pane, and then select your portal.</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 Set any existing theme:</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Sign in to Power Apps by navigating to </a:t>
            </a:r>
            <a:r>
              <a:rPr lang="en-US" sz="1800" u="sng" dirty="0">
                <a:solidFill>
                  <a:srgbClr val="0563C1"/>
                </a:solidFill>
                <a:effectLst/>
                <a:latin typeface="Calibri" panose="020F0502020204030204" pitchFamily="34" charset="0"/>
                <a:ea typeface="Times New Roman" panose="02020603050405020304" pitchFamily="18" charset="0"/>
                <a:hlinkClick r:id="rId3"/>
              </a:rPr>
              <a:t>make.powerapps.com</a:t>
            </a:r>
            <a:r>
              <a:rPr lang="en-US" sz="1800" dirty="0">
                <a:effectLst/>
                <a:latin typeface="Calibri" panose="020F0502020204030204" pitchFamily="34" charset="0"/>
                <a:ea typeface="Times New Roman" panose="02020603050405020304" pitchFamily="18" charset="0"/>
              </a:rPr>
              <a:t>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Select </a:t>
            </a:r>
            <a:r>
              <a:rPr lang="en-US" sz="1800" b="1" dirty="0">
                <a:effectLst/>
                <a:latin typeface="Calibri" panose="020F0502020204030204" pitchFamily="34" charset="0"/>
                <a:ea typeface="Times New Roman" panose="02020603050405020304" pitchFamily="18" charset="0"/>
              </a:rPr>
              <a:t>Apps</a:t>
            </a:r>
            <a:r>
              <a:rPr lang="en-US" sz="1800" dirty="0">
                <a:effectLst/>
                <a:latin typeface="Calibri" panose="020F0502020204030204" pitchFamily="34" charset="0"/>
                <a:ea typeface="Times New Roman" panose="02020603050405020304" pitchFamily="18" charset="0"/>
              </a:rPr>
              <a:t> from the left navigation pane, and then select your portal.</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Select </a:t>
            </a:r>
            <a:r>
              <a:rPr lang="en-US" sz="1800" b="1" dirty="0">
                <a:effectLst/>
                <a:latin typeface="Calibri" panose="020F0502020204030204" pitchFamily="34" charset="0"/>
                <a:ea typeface="Times New Roman" panose="02020603050405020304" pitchFamily="18" charset="0"/>
              </a:rPr>
              <a:t>More Commands (...)</a:t>
            </a:r>
            <a:r>
              <a:rPr lang="en-US" sz="1800" dirty="0">
                <a:effectLst/>
                <a:latin typeface="Calibri" panose="020F0502020204030204" pitchFamily="34" charset="0"/>
                <a:ea typeface="Times New Roman" panose="02020603050405020304" pitchFamily="18" charset="0"/>
              </a:rPr>
              <a:t>, and then select </a:t>
            </a:r>
            <a:r>
              <a:rPr lang="en-US" sz="1800" b="1" dirty="0">
                <a:effectLst/>
                <a:latin typeface="Calibri" panose="020F0502020204030204" pitchFamily="34" charset="0"/>
                <a:ea typeface="Times New Roman" panose="02020603050405020304" pitchFamily="18" charset="0"/>
              </a:rPr>
              <a:t>Edit</a:t>
            </a:r>
            <a:r>
              <a:rPr lang="en-US" sz="1800" dirty="0">
                <a:effectLst/>
                <a:latin typeface="Calibri" panose="020F0502020204030204" pitchFamily="34" charset="0"/>
                <a:ea typeface="Times New Roman" panose="02020603050405020304" pitchFamily="18" charset="0"/>
              </a:rPr>
              <a: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Select </a:t>
            </a:r>
            <a:r>
              <a:rPr lang="en-US" sz="1800" b="1" dirty="0">
                <a:effectLst/>
                <a:latin typeface="Calibri" panose="020F0502020204030204" pitchFamily="34" charset="0"/>
                <a:ea typeface="Times New Roman" panose="02020603050405020304" pitchFamily="18" charset="0"/>
              </a:rPr>
              <a:t>Theme</a:t>
            </a:r>
            <a:r>
              <a:rPr lang="en-US" sz="1800" dirty="0">
                <a:effectLst/>
                <a:latin typeface="Calibri" panose="020F0502020204030204" pitchFamily="34" charset="0"/>
                <a:ea typeface="Times New Roman" panose="02020603050405020304" pitchFamily="18" charset="0"/>
              </a:rPr>
              <a:t> from the components pane.</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Create a new theme</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Sign in to Power Apps by navigating to </a:t>
            </a:r>
            <a:r>
              <a:rPr lang="en-US" sz="1800" u="sng" dirty="0">
                <a:solidFill>
                  <a:srgbClr val="0563C1"/>
                </a:solidFill>
                <a:effectLst/>
                <a:latin typeface="Calibri" panose="020F0502020204030204" pitchFamily="34" charset="0"/>
                <a:ea typeface="Times New Roman" panose="02020603050405020304" pitchFamily="18" charset="0"/>
                <a:hlinkClick r:id="rId3"/>
              </a:rPr>
              <a:t>make.powerapps.com</a:t>
            </a:r>
            <a:r>
              <a:rPr lang="en-US" sz="1800" dirty="0">
                <a:effectLst/>
                <a:latin typeface="Calibri" panose="020F0502020204030204" pitchFamily="34" charset="0"/>
                <a:ea typeface="Times New Roman" panose="02020603050405020304" pitchFamily="18" charset="0"/>
              </a:rPr>
              <a:t>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Select </a:t>
            </a:r>
            <a:r>
              <a:rPr lang="en-US" sz="1800" b="1" dirty="0">
                <a:effectLst/>
                <a:latin typeface="Calibri" panose="020F0502020204030204" pitchFamily="34" charset="0"/>
                <a:ea typeface="Times New Roman" panose="02020603050405020304" pitchFamily="18" charset="0"/>
              </a:rPr>
              <a:t>Apps</a:t>
            </a:r>
            <a:r>
              <a:rPr lang="en-US" sz="1800" dirty="0">
                <a:effectLst/>
                <a:latin typeface="Calibri" panose="020F0502020204030204" pitchFamily="34" charset="0"/>
                <a:ea typeface="Times New Roman" panose="02020603050405020304" pitchFamily="18" charset="0"/>
              </a:rPr>
              <a:t> from the left navigation pane, and then select your portal.</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Select </a:t>
            </a:r>
            <a:r>
              <a:rPr lang="en-US" sz="1800" b="1" dirty="0">
                <a:effectLst/>
                <a:latin typeface="Calibri" panose="020F0502020204030204" pitchFamily="34" charset="0"/>
                <a:ea typeface="Times New Roman" panose="02020603050405020304" pitchFamily="18" charset="0"/>
              </a:rPr>
              <a:t>More Commands (...)</a:t>
            </a:r>
            <a:r>
              <a:rPr lang="en-US" sz="1800" dirty="0">
                <a:effectLst/>
                <a:latin typeface="Calibri" panose="020F0502020204030204" pitchFamily="34" charset="0"/>
                <a:ea typeface="Times New Roman" panose="02020603050405020304" pitchFamily="18" charset="0"/>
              </a:rPr>
              <a:t>, and then select </a:t>
            </a:r>
            <a:r>
              <a:rPr lang="en-US" sz="1800" b="1" dirty="0">
                <a:effectLst/>
                <a:latin typeface="Calibri" panose="020F0502020204030204" pitchFamily="34" charset="0"/>
                <a:ea typeface="Times New Roman" panose="02020603050405020304" pitchFamily="18" charset="0"/>
              </a:rPr>
              <a:t>Edit</a:t>
            </a:r>
            <a:r>
              <a:rPr lang="en-US" sz="1800" dirty="0">
                <a:effectLst/>
                <a:latin typeface="Calibri" panose="020F0502020204030204" pitchFamily="34" charset="0"/>
                <a:ea typeface="Times New Roman" panose="02020603050405020304" pitchFamily="18" charset="0"/>
              </a:rPr>
              <a: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Select </a:t>
            </a:r>
            <a:r>
              <a:rPr lang="en-US" sz="1800" b="1" dirty="0">
                <a:effectLst/>
                <a:latin typeface="Calibri" panose="020F0502020204030204" pitchFamily="34" charset="0"/>
                <a:ea typeface="Times New Roman" panose="02020603050405020304" pitchFamily="18" charset="0"/>
              </a:rPr>
              <a:t>Theme</a:t>
            </a:r>
            <a:r>
              <a:rPr lang="en-US" sz="1800" dirty="0">
                <a:effectLst/>
                <a:latin typeface="Calibri" panose="020F0502020204030204" pitchFamily="34" charset="0"/>
                <a:ea typeface="Times New Roman" panose="02020603050405020304" pitchFamily="18" charset="0"/>
              </a:rPr>
              <a:t> from the components pane.</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Select </a:t>
            </a:r>
            <a:r>
              <a:rPr lang="en-US" sz="1800" b="1" dirty="0">
                <a:effectLst/>
                <a:latin typeface="Calibri" panose="020F0502020204030204" pitchFamily="34" charset="0"/>
                <a:ea typeface="Times New Roman" panose="02020603050405020304" pitchFamily="18" charset="0"/>
              </a:rPr>
              <a:t>New Theme</a:t>
            </a:r>
            <a:r>
              <a:rPr lang="en-US" sz="1800" dirty="0">
                <a:effectLst/>
                <a:latin typeface="Calibri" panose="020F0502020204030204" pitchFamily="34" charset="0"/>
                <a:ea typeface="Times New Roman" panose="02020603050405020304" pitchFamily="18" charset="0"/>
              </a:rPr>
              <a:t>.</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Edit theme details:</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Sign in to Power Apps by navigating to </a:t>
            </a:r>
            <a:r>
              <a:rPr lang="en-US" sz="1800" u="sng" dirty="0">
                <a:solidFill>
                  <a:srgbClr val="0563C1"/>
                </a:solidFill>
                <a:effectLst/>
                <a:latin typeface="Calibri" panose="020F0502020204030204" pitchFamily="34" charset="0"/>
                <a:ea typeface="Times New Roman" panose="02020603050405020304" pitchFamily="18" charset="0"/>
                <a:hlinkClick r:id="rId3"/>
              </a:rPr>
              <a:t>make.powerapps.com</a:t>
            </a:r>
            <a:r>
              <a:rPr lang="en-US" sz="1800" dirty="0">
                <a:effectLst/>
                <a:latin typeface="Calibri" panose="020F0502020204030204" pitchFamily="34" charset="0"/>
                <a:ea typeface="Times New Roman" panose="02020603050405020304" pitchFamily="18" charset="0"/>
              </a:rPr>
              <a:t>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Select </a:t>
            </a:r>
            <a:r>
              <a:rPr lang="en-US" sz="1800" b="1" dirty="0">
                <a:effectLst/>
                <a:latin typeface="Calibri" panose="020F0502020204030204" pitchFamily="34" charset="0"/>
                <a:ea typeface="Times New Roman" panose="02020603050405020304" pitchFamily="18" charset="0"/>
              </a:rPr>
              <a:t>Apps</a:t>
            </a:r>
            <a:r>
              <a:rPr lang="en-US" sz="1800" dirty="0">
                <a:effectLst/>
                <a:latin typeface="Calibri" panose="020F0502020204030204" pitchFamily="34" charset="0"/>
                <a:ea typeface="Times New Roman" panose="02020603050405020304" pitchFamily="18" charset="0"/>
              </a:rPr>
              <a:t> from the left navigation pane, and then select your portal.</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Select </a:t>
            </a:r>
            <a:r>
              <a:rPr lang="en-US" sz="1800" b="1" dirty="0">
                <a:effectLst/>
                <a:latin typeface="Calibri" panose="020F0502020204030204" pitchFamily="34" charset="0"/>
                <a:ea typeface="Times New Roman" panose="02020603050405020304" pitchFamily="18" charset="0"/>
              </a:rPr>
              <a:t>More Commands (...)</a:t>
            </a:r>
            <a:r>
              <a:rPr lang="en-US" sz="1800" dirty="0">
                <a:effectLst/>
                <a:latin typeface="Calibri" panose="020F0502020204030204" pitchFamily="34" charset="0"/>
                <a:ea typeface="Times New Roman" panose="02020603050405020304" pitchFamily="18" charset="0"/>
              </a:rPr>
              <a:t>, and then select </a:t>
            </a:r>
            <a:r>
              <a:rPr lang="en-US" sz="1800" b="1" dirty="0">
                <a:effectLst/>
                <a:latin typeface="Calibri" panose="020F0502020204030204" pitchFamily="34" charset="0"/>
                <a:ea typeface="Times New Roman" panose="02020603050405020304" pitchFamily="18" charset="0"/>
              </a:rPr>
              <a:t>Edit</a:t>
            </a:r>
            <a:r>
              <a:rPr lang="en-US" sz="1800" dirty="0">
                <a:effectLst/>
                <a:latin typeface="Calibri" panose="020F0502020204030204" pitchFamily="34" charset="0"/>
                <a:ea typeface="Times New Roman" panose="02020603050405020304" pitchFamily="18" charset="0"/>
              </a:rPr>
              <a: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Select </a:t>
            </a:r>
            <a:r>
              <a:rPr lang="en-US" sz="1800" b="1" dirty="0">
                <a:effectLst/>
                <a:latin typeface="Calibri" panose="020F0502020204030204" pitchFamily="34" charset="0"/>
                <a:ea typeface="Times New Roman" panose="02020603050405020304" pitchFamily="18" charset="0"/>
              </a:rPr>
              <a:t>Theme</a:t>
            </a:r>
            <a:r>
              <a:rPr lang="en-US" sz="1800" dirty="0">
                <a:effectLst/>
                <a:latin typeface="Calibri" panose="020F0502020204030204" pitchFamily="34" charset="0"/>
                <a:ea typeface="Times New Roman" panose="02020603050405020304" pitchFamily="18" charset="0"/>
              </a:rPr>
              <a:t> from the components pane.</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Select the theme that's currently applied or select a new theme from the presets. Selecting a theme opens the details pane on the right side of your workspace.</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Times New Roman" panose="02020603050405020304" pitchFamily="18" charset="0"/>
              </a:rPr>
              <a:t>Edit theme details such as name, description, and color for different areas.</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US" sz="1800">
                <a:effectLst/>
                <a:latin typeface="Calibri" panose="020F0502020204030204" pitchFamily="34" charset="0"/>
                <a:ea typeface="Times New Roman" panose="02020603050405020304" pitchFamily="18" charset="0"/>
              </a:rPr>
              <a:t>Save and publish the changes.</a:t>
            </a:r>
            <a:endParaRPr lang="en-US" sz="1800">
              <a:effectLst/>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3:01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688346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More detail on next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3:01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Portal users can authenticate by using the following methods:</a:t>
            </a:r>
          </a:p>
          <a:p>
            <a:pPr algn="l">
              <a:buFont typeface="Arial" panose="020B0604020202020204" pitchFamily="34" charset="0"/>
              <a:buChar char="•"/>
            </a:pPr>
            <a:r>
              <a:rPr lang="en-US" b="1" i="0" dirty="0">
                <a:effectLst/>
                <a:latin typeface="Segoe UI" panose="020B0502040204020203" pitchFamily="34" charset="0"/>
              </a:rPr>
              <a:t>Local authentication</a:t>
            </a:r>
            <a:r>
              <a:rPr lang="en-US" b="0" i="0" dirty="0">
                <a:effectLst/>
                <a:latin typeface="Segoe UI" panose="020B0502040204020203" pitchFamily="34" charset="0"/>
              </a:rPr>
              <a:t> - Basic authentication with usernames and passwords are stored in the Common Data Service contact record internally.</a:t>
            </a:r>
          </a:p>
          <a:p>
            <a:pPr algn="l">
              <a:buFont typeface="Arial" panose="020B0604020202020204" pitchFamily="34" charset="0"/>
              <a:buChar char="•"/>
            </a:pPr>
            <a:r>
              <a:rPr lang="en-US" b="1" i="0" dirty="0">
                <a:effectLst/>
                <a:latin typeface="Segoe UI" panose="020B0502040204020203" pitchFamily="34" charset="0"/>
              </a:rPr>
              <a:t>External authentication</a:t>
            </a:r>
            <a:r>
              <a:rPr lang="en-US" b="0" i="0" dirty="0">
                <a:effectLst/>
                <a:latin typeface="Segoe UI" panose="020B0502040204020203" pitchFamily="34" charset="0"/>
              </a:rPr>
              <a:t> - Credentials and password management are handled by other identity providers. Supported authentication providers include:</a:t>
            </a:r>
          </a:p>
          <a:p>
            <a:pPr marL="742950" lvl="1" indent="-285750" algn="l">
              <a:buFont typeface="Arial" panose="020B0604020202020204" pitchFamily="34" charset="0"/>
              <a:buChar char="•"/>
            </a:pPr>
            <a:r>
              <a:rPr lang="en-US" b="0" i="0" dirty="0">
                <a:effectLst/>
                <a:latin typeface="Segoe UI" panose="020B0502040204020203" pitchFamily="34" charset="0"/>
              </a:rPr>
              <a:t>OAuth2 (Microsoft, Twitter, Facebook, Google, LinkedIn, Yahoo)</a:t>
            </a:r>
          </a:p>
          <a:p>
            <a:pPr marL="742950" lvl="1" indent="-285750" algn="l">
              <a:buFont typeface="Arial" panose="020B0604020202020204" pitchFamily="34" charset="0"/>
              <a:buChar char="•"/>
            </a:pPr>
            <a:r>
              <a:rPr lang="en-US" b="0" i="0" dirty="0">
                <a:effectLst/>
                <a:latin typeface="Segoe UI" panose="020B0502040204020203" pitchFamily="34" charset="0"/>
              </a:rPr>
              <a:t>Open ID (Azure Active Directory, Azure Active Directory B2C)</a:t>
            </a:r>
          </a:p>
          <a:p>
            <a:pPr marL="742950" lvl="1" indent="-285750" algn="l">
              <a:buFont typeface="Arial" panose="020B0604020202020204" pitchFamily="34" charset="0"/>
              <a:buChar char="•"/>
            </a:pPr>
            <a:r>
              <a:rPr lang="en-US" b="0" i="0" dirty="0">
                <a:effectLst/>
                <a:latin typeface="Segoe UI" panose="020B0502040204020203" pitchFamily="34" charset="0"/>
              </a:rPr>
              <a:t>WS-Federation and SAML 2.0 (used for integration with on-premises Active Directory and other identity services)</a:t>
            </a:r>
          </a:p>
          <a:p>
            <a:pPr algn="l"/>
            <a:r>
              <a:rPr lang="en-US" b="0" i="0" dirty="0">
                <a:effectLst/>
                <a:latin typeface="Segoe UI" panose="020B0502040204020203" pitchFamily="34" charset="0"/>
              </a:rPr>
              <a:t>Portal administrators can choose to enable or disable any combination of authentication options through portal </a:t>
            </a:r>
            <a:r>
              <a:rPr lang="en-US" b="1" i="0" dirty="0">
                <a:effectLst/>
                <a:latin typeface="Segoe UI" panose="020B0502040204020203" pitchFamily="34" charset="0"/>
              </a:rPr>
              <a:t>Authentication Settings</a:t>
            </a:r>
            <a:r>
              <a:rPr lang="en-US" b="0" i="0" dirty="0">
                <a:effectLst/>
                <a:latin typeface="Segoe UI" panose="020B0502040204020203" pitchFamily="34" charset="0"/>
              </a:rPr>
              <a:t>.</a:t>
            </a:r>
          </a:p>
          <a:p>
            <a:br>
              <a:rPr lang="en-US" dirty="0"/>
            </a:br>
            <a:r>
              <a:rPr lang="en-US" dirty="0"/>
              <a:t>IMPORTANT: AZURE</a:t>
            </a:r>
            <a:r>
              <a:rPr lang="en-US" dirty="0">
                <a:effectLst/>
              </a:rPr>
              <a:t> Active Directory B2C is the recommended identity provider for authentication. If another provider support is required, then it can be configured in Azure Active Directory B2C.</a:t>
            </a:r>
          </a:p>
          <a:p>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3:01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After the user is authenticated and associated with a contact, Power Apps portals use numerous entities to define authorization, that is, what a user is allowed to do. Selecting </a:t>
            </a:r>
            <a:r>
              <a:rPr lang="en-US" b="1" i="0" dirty="0">
                <a:effectLst/>
                <a:latin typeface="Segoe UI" panose="020B0502040204020203" pitchFamily="34" charset="0"/>
              </a:rPr>
              <a:t>Share</a:t>
            </a:r>
            <a:r>
              <a:rPr lang="en-US" b="0" i="0" dirty="0">
                <a:effectLst/>
                <a:latin typeface="Segoe UI" panose="020B0502040204020203" pitchFamily="34" charset="0"/>
              </a:rPr>
              <a:t> from the portal app options will provide information on how to share the portal app with internal and external users.</a:t>
            </a:r>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3:01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 portal contact might be assigned to one or more web roles at a time. Access rules and permissions of individual roles are combined to determine the resulting permissions set.</a:t>
            </a:r>
          </a:p>
          <a:p>
            <a:endParaRPr lang="en-US" b="0" i="0" dirty="0">
              <a:effectLst/>
              <a:latin typeface="Segoe UI" panose="020B0502040204020203" pitchFamily="34" charset="0"/>
            </a:endParaRPr>
          </a:p>
          <a:p>
            <a:endParaRPr lang="en-US" dirty="0"/>
          </a:p>
          <a:p>
            <a:r>
              <a:rPr lang="en-US" b="0" i="0" dirty="0">
                <a:effectLst/>
                <a:latin typeface="Segoe UI" panose="020B0502040204020203" pitchFamily="34" charset="0"/>
              </a:rPr>
              <a:t>One of the web roles in the portal can be marked as </a:t>
            </a:r>
            <a:r>
              <a:rPr lang="en-US" b="1" i="0" dirty="0">
                <a:effectLst/>
                <a:latin typeface="Segoe UI" panose="020B0502040204020203" pitchFamily="34" charset="0"/>
              </a:rPr>
              <a:t>Anonymous</a:t>
            </a:r>
            <a:r>
              <a:rPr lang="en-US" b="0" i="0" dirty="0">
                <a:effectLst/>
                <a:latin typeface="Segoe UI" panose="020B0502040204020203" pitchFamily="34" charset="0"/>
              </a:rPr>
              <a:t> and all of the others are </a:t>
            </a:r>
            <a:r>
              <a:rPr lang="en-US" b="1" i="0" dirty="0">
                <a:effectLst/>
                <a:latin typeface="Segoe UI" panose="020B0502040204020203" pitchFamily="34" charset="0"/>
              </a:rPr>
              <a:t>Authenticated</a:t>
            </a:r>
            <a:r>
              <a:rPr lang="en-US" b="0" i="0" dirty="0">
                <a:effectLst/>
                <a:latin typeface="Segoe UI" panose="020B0502040204020203" pitchFamily="34" charset="0"/>
              </a:rPr>
              <a:t>. These roles allow you to apply permissions and access rules to all portal users based on whether they are signed in. If a user is not signed in, they will view the portal with the Anonymous web role permissions, which should be the most restrictive permissions.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3:01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11/18/2020 3:01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2500" lnSpcReduction="20000"/>
          </a:bodyPr>
          <a:lstStyle/>
          <a:p>
            <a:pPr>
              <a:spcBef>
                <a:spcPct val="43750"/>
              </a:spcBef>
              <a:spcAft>
                <a:spcPct val="43750"/>
              </a:spcAft>
            </a:pPr>
            <a:r>
              <a:rPr dirty="0"/>
              <a:t>A typical use case of Microsoft Power Apps portals is to extend functionality from Dynamics 365 applications to internal and external audiences. The portal templates that are based on Dynamics 365 apps offer built-in functionality to these audiences by adding features like case life cycle, knowledge article access, partner opportunity management, and so on.</a:t>
            </a:r>
          </a:p>
          <a:p>
            <a:endParaRPr dirty="0"/>
          </a:p>
          <a:p>
            <a:pPr>
              <a:spcBef>
                <a:spcPct val="43750"/>
              </a:spcBef>
              <a:spcAft>
                <a:spcPct val="43750"/>
              </a:spcAft>
            </a:pPr>
            <a:r>
              <a:rPr dirty="0"/>
              <a:t>Additionally, Power Apps portals can extend applications that are built on Common Data Service and then display the data and business logic and make them available on your portal to an external audience, based on user permissions.</a:t>
            </a:r>
          </a:p>
          <a:p>
            <a:endParaRPr dirty="0"/>
          </a:p>
          <a:p>
            <a:pPr>
              <a:spcBef>
                <a:spcPct val="43750"/>
              </a:spcBef>
              <a:spcAft>
                <a:spcPct val="43750"/>
              </a:spcAft>
            </a:pPr>
            <a:r>
              <a:rPr dirty="0"/>
              <a:t>Consider the following scenarios:</a:t>
            </a:r>
          </a:p>
          <a:p>
            <a:endParaRPr dirty="0"/>
          </a:p>
          <a:p>
            <a:pPr lvl="1" indent="-285750">
              <a:buChar char="•"/>
            </a:pPr>
            <a:r>
              <a:rPr dirty="0"/>
              <a:t>You have extended case management features of Dynamics 365 Customer Service. Your app now handles product warranties, return management authorization (RMA), refunds, and product replacements. You can extend the Customer self-service portal to bring this functionality to your customers, allowing them to register the warranty, make a claim, fill in an RMA form directly on the site, and so on.</a:t>
            </a:r>
          </a:p>
          <a:p>
            <a:endParaRPr dirty="0"/>
          </a:p>
          <a:p>
            <a:pPr lvl="1" indent="-285750">
              <a:buChar char="•"/>
            </a:pPr>
            <a:r>
              <a:rPr dirty="0"/>
              <a:t>You have built an application in Common Data Service to track charitable donations, from both individual and corporate donors, and fundraising campaigns. You can build a portal to allow individuals to donate online and for employers to view and match their employees' donations.</a:t>
            </a:r>
          </a:p>
          <a:p>
            <a:endParaRPr dirty="0"/>
          </a:p>
          <a:p>
            <a:pPr lvl="1" indent="-285750">
              <a:buChar char="•"/>
            </a:pPr>
            <a:r>
              <a:rPr dirty="0"/>
              <a:t>You use Common Data Service to track the progress of your certification programs from the application process, to the evaluation of various skill assessments, to awarding a certification level to a candidate. A Power Apps portal can be configured to allow online applications, provide access to update evaluations, and allow candidates to view their progress.</a:t>
            </a:r>
          </a:p>
          <a:p>
            <a:endParaRPr dirty="0"/>
          </a:p>
          <a:p>
            <a:pPr>
              <a:spcBef>
                <a:spcPct val="43750"/>
              </a:spcBef>
              <a:spcAft>
                <a:spcPct val="43750"/>
              </a:spcAft>
            </a:pPr>
            <a:r>
              <a:rPr dirty="0"/>
              <a:t>[!NOTE] A Power Apps portal can only access Common Data Service data in the same instance where the portal is provisioned. Connecting to multiple instances and accessing data across the instances or across the tenants is not supported.</a:t>
            </a:r>
          </a:p>
          <a:p>
            <a:endParaRPr dirty="0"/>
          </a:p>
          <a:p>
            <a:pPr>
              <a:spcBef>
                <a:spcPct val="43750"/>
              </a:spcBef>
              <a:spcAft>
                <a:spcPct val="43750"/>
              </a:spcAft>
            </a:pPr>
            <a:r>
              <a:rPr dirty="0"/>
              <a:t>Model-driven Power Apps are low-code/no-code methods that you can use to build unique line-of-business applications (see </a:t>
            </a:r>
            <a:r>
              <a:rPr dirty="0">
                <a:hlinkClick r:id="rId3"/>
              </a:rPr>
              <a:t>What are model-driven apps in Power Apps?</a:t>
            </a:r>
            <a:r>
              <a:rPr dirty="0"/>
              <a:t>). Part of the app creation process is to define the model and UI elements such as views and forms (see </a:t>
            </a:r>
            <a:r>
              <a:rPr dirty="0">
                <a:hlinkClick r:id="rId4"/>
              </a:rPr>
              <a:t>Understand model-driven app components</a:t>
            </a:r>
            <a:r>
              <a:rPr dirty="0"/>
              <a:t>). Power Apps portals extends these UI elements to the web by using entity lists, entity forms, and web forms:</a:t>
            </a:r>
          </a:p>
          <a:p>
            <a:endParaRPr dirty="0"/>
          </a:p>
          <a:p>
            <a:pPr lvl="1" indent="-285750">
              <a:buChar char="•"/>
            </a:pPr>
            <a:r>
              <a:rPr b="1" dirty="0"/>
              <a:t>Entity lists</a:t>
            </a:r>
            <a:r>
              <a:rPr dirty="0"/>
              <a:t> - Define how the list of Common Data Service records is displayed on the portal pages. They are defined by one or more model-driven app entity views and include functionality like filtering and sorting.</a:t>
            </a:r>
          </a:p>
          <a:p>
            <a:endParaRPr dirty="0"/>
          </a:p>
          <a:p>
            <a:pPr lvl="1" indent="-285750">
              <a:buChar char="•"/>
            </a:pPr>
            <a:r>
              <a:rPr b="1" dirty="0"/>
              <a:t>Entity forms</a:t>
            </a:r>
            <a:r>
              <a:rPr dirty="0"/>
              <a:t> - Add the ability for the portal pages to interact with the records in a specific entity by using a model-driven app form definition as a layout template.</a:t>
            </a:r>
          </a:p>
          <a:p>
            <a:endParaRPr dirty="0"/>
          </a:p>
          <a:p>
            <a:pPr lvl="1" indent="-285750">
              <a:buChar char="•"/>
            </a:pPr>
            <a:r>
              <a:rPr b="1" dirty="0"/>
              <a:t>Web forms</a:t>
            </a:r>
            <a:r>
              <a:rPr dirty="0"/>
              <a:t> - Render one or more model-driven app forms on a portal website with support for single or multi-step navigation and conditional branching logic.</a:t>
            </a:r>
          </a:p>
          <a:p>
            <a:endParaRPr dirty="0"/>
          </a:p>
          <a:p>
            <a:pPr>
              <a:spcBef>
                <a:spcPct val="43750"/>
              </a:spcBef>
              <a:spcAft>
                <a:spcPct val="43750"/>
              </a:spcAft>
            </a:pPr>
            <a:r>
              <a:rPr dirty="0">
                <a:hlinkClick r:id="rId5"/>
              </a:rPr>
              <a:t>Lists and forms in Model-Driven Apps and Portal</a:t>
            </a: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 </a:t>
            </a:r>
            <a:r>
              <a:rPr b="1"/>
              <a:t>Entity Lists</a:t>
            </a:r>
            <a:r>
              <a:t> component allows a maker to display a list of Common Data Service records on a portal webpage by using configuration only. Entity lists are defined by using model-driven app views and can be further configured to filter data based on entity permissions. Entity lists can have additional features enabled such as running workflows and navigating to show detail records.</a:t>
            </a: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An entity list can be added as a component to a webpage in Power Apps portals Studio. After placing the list component on a page, the maker will need to set the properties of the entity list. Then, the maker will choose the entity and one or more model-driven views to be used to render the entity list on the page.</a:t>
            </a:r>
          </a:p>
          <a:p>
            <a:endParaRPr dirty="0"/>
          </a:p>
          <a:p>
            <a:pPr>
              <a:spcBef>
                <a:spcPct val="43750"/>
              </a:spcBef>
              <a:spcAft>
                <a:spcPct val="43750"/>
              </a:spcAft>
            </a:pPr>
            <a:r>
              <a:rPr dirty="0">
                <a:hlinkClick r:id="rId3"/>
              </a:rPr>
              <a:t>Adding entity list in Portal Studio</a:t>
            </a: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11/18/2020 3:01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48562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Adding a list component in portals Studio will add the corresponding Liquid tag to the webpage content.</a:t>
            </a:r>
          </a:p>
          <a:p>
            <a:endParaRPr dirty="0"/>
          </a:p>
          <a:p>
            <a:pPr>
              <a:spcBef>
                <a:spcPct val="43750"/>
              </a:spcBef>
              <a:spcAft>
                <a:spcPct val="43750"/>
              </a:spcAft>
            </a:pPr>
            <a:r>
              <a:rPr dirty="0"/>
              <a:t>When the webpage is requested, the list rendering process is as follows:</a:t>
            </a:r>
          </a:p>
          <a:p>
            <a:endParaRPr dirty="0"/>
          </a:p>
          <a:p>
            <a:pPr lvl="1" indent="-285750">
              <a:spcBef>
                <a:spcPct val="43750"/>
              </a:spcBef>
              <a:spcAft>
                <a:spcPct val="43750"/>
              </a:spcAft>
              <a:buAutoNum type="arabicPeriod"/>
            </a:pPr>
            <a:r>
              <a:rPr dirty="0"/>
              <a:t>The webpage is retrieved.</a:t>
            </a:r>
          </a:p>
          <a:p>
            <a:endParaRPr dirty="0"/>
          </a:p>
          <a:p>
            <a:pPr lvl="1" indent="-285750">
              <a:spcBef>
                <a:spcPct val="43750"/>
              </a:spcBef>
              <a:spcAft>
                <a:spcPct val="43750"/>
              </a:spcAft>
              <a:buAutoNum type="arabicPeriod"/>
            </a:pPr>
            <a:r>
              <a:rPr dirty="0"/>
              <a:t>The webpage will render the entity list based on the Liquid tag that was added when the list component was added to a webpage.</a:t>
            </a:r>
          </a:p>
          <a:p>
            <a:endParaRPr dirty="0"/>
          </a:p>
          <a:p>
            <a:pPr lvl="1" indent="-285750">
              <a:buAutoNum type="arabicPeriod"/>
            </a:pPr>
            <a:r>
              <a:rPr dirty="0"/>
              <a:t> {% include '</a:t>
            </a:r>
            <a:r>
              <a:rPr dirty="0" err="1"/>
              <a:t>entity_list</a:t>
            </a:r>
            <a:r>
              <a:rPr dirty="0"/>
              <a:t>' key: '&lt;&lt;Entity List Name&gt;&gt;' %} </a:t>
            </a:r>
          </a:p>
          <a:p>
            <a:endParaRPr dirty="0"/>
          </a:p>
          <a:p>
            <a:r>
              <a:rPr dirty="0"/>
              <a:t>{% include '</a:t>
            </a:r>
            <a:r>
              <a:rPr dirty="0" err="1"/>
              <a:t>entity_list</a:t>
            </a:r>
            <a:r>
              <a:rPr dirty="0"/>
              <a:t>' key: '&lt;&lt;Entity List Name&gt;&gt;' %} </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5000" lnSpcReduction="20000"/>
          </a:bodyPr>
          <a:lstStyle/>
          <a:p>
            <a:pPr>
              <a:spcBef>
                <a:spcPct val="43750"/>
              </a:spcBef>
              <a:spcAft>
                <a:spcPct val="43750"/>
              </a:spcAft>
            </a:pPr>
            <a:r>
              <a:rPr lang="en-US" dirty="0"/>
              <a:t>Demo</a:t>
            </a:r>
          </a:p>
          <a:p>
            <a:pPr>
              <a:spcBef>
                <a:spcPct val="43750"/>
              </a:spcBef>
              <a:spcAft>
                <a:spcPct val="43750"/>
              </a:spcAft>
            </a:pPr>
            <a:endParaRPr lang="en-US" dirty="0"/>
          </a:p>
          <a:p>
            <a:pPr>
              <a:spcBef>
                <a:spcPct val="43750"/>
              </a:spcBef>
              <a:spcAft>
                <a:spcPct val="43750"/>
              </a:spcAft>
            </a:pPr>
            <a:endParaRPr lang="en-US" dirty="0"/>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Selected view(s) define the Common Data Service entity fields, list layout, and the default sort order.</a:t>
            </a:r>
          </a:p>
          <a:p>
            <a:endParaRPr dirty="0"/>
          </a:p>
          <a:p>
            <a:pPr>
              <a:spcBef>
                <a:spcPct val="43750"/>
              </a:spcBef>
              <a:spcAft>
                <a:spcPct val="43750"/>
              </a:spcAft>
            </a:pPr>
            <a:r>
              <a:rPr b="1" dirty="0"/>
              <a:t>Multiple views</a:t>
            </a:r>
            <a:r>
              <a:rPr dirty="0"/>
              <a:t> - If more than one view has been specified, a drop-down list will be rendered to allow the user to switch between the views.</a:t>
            </a:r>
          </a:p>
          <a:p>
            <a:endParaRPr dirty="0"/>
          </a:p>
          <a:p>
            <a:pPr>
              <a:spcBef>
                <a:spcPct val="43750"/>
              </a:spcBef>
              <a:spcAft>
                <a:spcPct val="43750"/>
              </a:spcAft>
            </a:pPr>
            <a:r>
              <a:rPr b="1" dirty="0"/>
              <a:t>Sorting and pagination</a:t>
            </a:r>
            <a:r>
              <a:rPr dirty="0"/>
              <a:t> - Sorting is enabled on any of the displayed columns and the page size is configurable.</a:t>
            </a:r>
          </a:p>
          <a:p>
            <a:endParaRPr dirty="0"/>
          </a:p>
          <a:p>
            <a:pPr>
              <a:spcBef>
                <a:spcPct val="43750"/>
              </a:spcBef>
              <a:spcAft>
                <a:spcPct val="43750"/>
              </a:spcAft>
            </a:pPr>
            <a:r>
              <a:rPr dirty="0">
                <a:hlinkClick r:id="" action="ppaction://noaction"/>
              </a:rPr>
              <a:t>Entity list features</a:t>
            </a:r>
          </a:p>
          <a:p>
            <a:endParaRPr dirty="0">
              <a:hlinkClick r:id="" action="ppaction://noaction"/>
            </a:endParaRPr>
          </a:p>
          <a:p>
            <a:pPr>
              <a:spcBef>
                <a:spcPct val="43750"/>
              </a:spcBef>
              <a:spcAft>
                <a:spcPct val="43750"/>
              </a:spcAft>
            </a:pPr>
            <a:r>
              <a:rPr dirty="0"/>
              <a:t>[!NOTE] Entity lists include the </a:t>
            </a:r>
            <a:r>
              <a:rPr b="1" dirty="0"/>
              <a:t>Web Page for Details View</a:t>
            </a:r>
            <a:r>
              <a:rPr dirty="0"/>
              <a:t> and </a:t>
            </a:r>
            <a:r>
              <a:rPr b="1" dirty="0"/>
              <a:t>Web Page for Create</a:t>
            </a:r>
            <a:r>
              <a:rPr dirty="0"/>
              <a:t> general properties. These properties are for backward compatibility only. The functionality is included as part of the </a:t>
            </a:r>
            <a:r>
              <a:rPr b="1" dirty="0"/>
              <a:t>View Actions</a:t>
            </a:r>
            <a:r>
              <a:rPr dirty="0"/>
              <a:t> and </a:t>
            </a:r>
            <a:r>
              <a:rPr b="1" dirty="0"/>
              <a:t>Item Actions</a:t>
            </a:r>
            <a:r>
              <a:rPr dirty="0"/>
              <a:t> grid configuration.</a:t>
            </a: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ct val="43750"/>
              </a:spcBef>
              <a:spcAft>
                <a:spcPct val="43750"/>
              </a:spcAft>
            </a:pPr>
            <a:r>
              <a:rPr lang="en-US" dirty="0"/>
              <a:t>The following sections describe the different types of configuration that are available in entity lists.</a:t>
            </a:r>
          </a:p>
          <a:p>
            <a:endParaRPr lang="en-US" dirty="0"/>
          </a:p>
          <a:p>
            <a:pPr>
              <a:spcBef>
                <a:spcPct val="43750"/>
              </a:spcBef>
              <a:spcAft>
                <a:spcPct val="43750"/>
              </a:spcAft>
            </a:pPr>
            <a:r>
              <a:rPr lang="en-US" dirty="0"/>
              <a:t>Entity lists provide you with several options to filter and search list data:</a:t>
            </a:r>
          </a:p>
          <a:p>
            <a:endParaRPr lang="en-US" dirty="0"/>
          </a:p>
          <a:p>
            <a:pPr>
              <a:spcBef>
                <a:spcPct val="43750"/>
              </a:spcBef>
              <a:spcAft>
                <a:spcPct val="43750"/>
              </a:spcAft>
            </a:pPr>
            <a:r>
              <a:rPr lang="en-US" b="1" dirty="0"/>
              <a:t>Search</a:t>
            </a:r>
            <a:r>
              <a:rPr lang="en-US" dirty="0"/>
              <a:t> - When quick search is enabled, the portal will render a text search box. It is similar to the quick search feature in model-driven apps. Quick search runs across the view columns and allows you to locate the information within the larger lists by using plain text input. Portal users can use the asterisk wildcard character to search on partial text.</a:t>
            </a:r>
          </a:p>
          <a:p>
            <a:endParaRPr lang="en-US" dirty="0"/>
          </a:p>
          <a:p>
            <a:pPr>
              <a:spcBef>
                <a:spcPct val="43750"/>
              </a:spcBef>
              <a:spcAft>
                <a:spcPct val="43750"/>
              </a:spcAft>
            </a:pPr>
            <a:r>
              <a:rPr lang="en-US" b="1" dirty="0"/>
              <a:t>Portal filters</a:t>
            </a:r>
            <a:r>
              <a:rPr lang="en-US" dirty="0"/>
              <a:t> - The list data can be filtered by the current portal user, the current portal user's parent account, and the current portal website. This feature enables some common scenarios without needing additional configuration:</a:t>
            </a:r>
          </a:p>
          <a:p>
            <a:endParaRPr lang="en-US" dirty="0"/>
          </a:p>
          <a:p>
            <a:pPr lvl="1" indent="-285750">
              <a:buChar char="•"/>
            </a:pPr>
            <a:r>
              <a:rPr lang="en-US" dirty="0"/>
              <a:t>List of product reviews that are left by the current user</a:t>
            </a:r>
          </a:p>
          <a:p>
            <a:endParaRPr lang="en-US" dirty="0"/>
          </a:p>
          <a:p>
            <a:pPr lvl="1" indent="-285750">
              <a:buChar char="•"/>
            </a:pPr>
            <a:r>
              <a:rPr lang="en-US" dirty="0"/>
              <a:t>List of campus buildings for the current user's department (account)</a:t>
            </a:r>
          </a:p>
          <a:p>
            <a:endParaRPr lang="en-US" dirty="0"/>
          </a:p>
          <a:p>
            <a:pPr lvl="1" indent="-285750">
              <a:buChar char="•"/>
            </a:pPr>
            <a:r>
              <a:rPr lang="en-US" dirty="0"/>
              <a:t>List of all draft pages for the current website, only when multiple portals are provisioned</a:t>
            </a:r>
          </a:p>
          <a:p>
            <a:endParaRPr lang="en-US" dirty="0"/>
          </a:p>
          <a:p>
            <a:pPr>
              <a:spcBef>
                <a:spcPct val="43750"/>
              </a:spcBef>
              <a:spcAft>
                <a:spcPct val="43750"/>
              </a:spcAft>
            </a:pPr>
            <a:r>
              <a:rPr lang="en-US" dirty="0"/>
              <a:t>If the current portal user and current portal user's parent account filters are enabled, the portal will render a drop-down list to allow the user to view their own data (My) or their parent account's data (account name will be displayed).</a:t>
            </a:r>
          </a:p>
          <a:p>
            <a:endParaRPr lang="en-US" dirty="0"/>
          </a:p>
          <a:p>
            <a:pPr>
              <a:spcBef>
                <a:spcPct val="43750"/>
              </a:spcBef>
              <a:spcAft>
                <a:spcPct val="43750"/>
              </a:spcAft>
            </a:pPr>
            <a:r>
              <a:rPr lang="en-US" b="1" dirty="0"/>
              <a:t>Metadata filters</a:t>
            </a:r>
            <a:r>
              <a:rPr lang="en-US" dirty="0"/>
              <a:t> - Records in the list can be filtered on any of the list columns, including ranges, lookups, option sets, and custom </a:t>
            </a:r>
            <a:r>
              <a:rPr lang="en-US" dirty="0" err="1"/>
              <a:t>FetchXML</a:t>
            </a:r>
            <a:r>
              <a:rPr lang="en-US" dirty="0"/>
              <a:t> expressions. Portal users have access to an interactive filtering panel when the entity list is rendered.</a:t>
            </a:r>
          </a:p>
          <a:p>
            <a:endParaRPr lang="en-US" dirty="0"/>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extLst>
      <p:ext uri="{BB962C8B-B14F-4D97-AF65-F5344CB8AC3E}">
        <p14:creationId xmlns:p14="http://schemas.microsoft.com/office/powerpoint/2010/main" val="3281086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l"/>
            <a:r>
              <a:rPr lang="en-US" b="0" i="0" dirty="0">
                <a:solidFill>
                  <a:srgbClr val="171717"/>
                </a:solidFill>
                <a:effectLst/>
                <a:latin typeface="Segoe UI" panose="020B0502040204020203" pitchFamily="34" charset="0"/>
              </a:rPr>
              <a:t>Alternative views might require some additional configuration such as start and end date fields for a calendar or latitude and longitude fields for a map.</a:t>
            </a:r>
          </a:p>
          <a:p>
            <a:pPr algn="l"/>
            <a:r>
              <a:rPr lang="en-US" b="1" i="0" dirty="0">
                <a:solidFill>
                  <a:srgbClr val="171717"/>
                </a:solidFill>
                <a:effectLst/>
                <a:latin typeface="Segoe UI" panose="020B0502040204020203" pitchFamily="34" charset="0"/>
              </a:rPr>
              <a:t> Important</a:t>
            </a:r>
          </a:p>
          <a:p>
            <a:pPr algn="l"/>
            <a:r>
              <a:rPr lang="en-US" b="0" i="0" dirty="0">
                <a:solidFill>
                  <a:srgbClr val="171717"/>
                </a:solidFill>
                <a:effectLst/>
                <a:latin typeface="Segoe UI" panose="020B0502040204020203" pitchFamily="34" charset="0"/>
              </a:rPr>
              <a:t>Map and calendar views require page templates that can render the view. When a starter portal is provisioned, </a:t>
            </a:r>
            <a:r>
              <a:rPr lang="en-US" b="1" i="0" dirty="0">
                <a:solidFill>
                  <a:srgbClr val="171717"/>
                </a:solidFill>
                <a:effectLst/>
                <a:latin typeface="Segoe UI" panose="020B0502040204020203" pitchFamily="34" charset="0"/>
              </a:rPr>
              <a:t>Rewrite</a:t>
            </a:r>
            <a:r>
              <a:rPr lang="en-US" b="0" i="0" dirty="0">
                <a:solidFill>
                  <a:srgbClr val="171717"/>
                </a:solidFill>
                <a:effectLst/>
                <a:latin typeface="Segoe UI" panose="020B0502040204020203" pitchFamily="34" charset="0"/>
              </a:rPr>
              <a:t> page templates like </a:t>
            </a:r>
            <a:r>
              <a:rPr lang="en-US" b="1" i="0" dirty="0">
                <a:solidFill>
                  <a:srgbClr val="171717"/>
                </a:solidFill>
                <a:effectLst/>
                <a:latin typeface="Segoe UI" panose="020B0502040204020203" pitchFamily="34" charset="0"/>
              </a:rPr>
              <a:t>Page</a:t>
            </a:r>
            <a:r>
              <a:rPr lang="en-US" b="0" i="0" dirty="0">
                <a:solidFill>
                  <a:srgbClr val="171717"/>
                </a:solidFill>
                <a:effectLst/>
                <a:latin typeface="Segoe UI" panose="020B0502040204020203" pitchFamily="34" charset="0"/>
              </a:rPr>
              <a:t> or </a:t>
            </a:r>
            <a:r>
              <a:rPr lang="en-US" b="1" i="0" dirty="0">
                <a:solidFill>
                  <a:srgbClr val="171717"/>
                </a:solidFill>
                <a:effectLst/>
                <a:latin typeface="Segoe UI" panose="020B0502040204020203" pitchFamily="34" charset="0"/>
              </a:rPr>
              <a:t>Full Page</a:t>
            </a:r>
            <a:r>
              <a:rPr lang="en-US" b="0" i="0" dirty="0">
                <a:solidFill>
                  <a:srgbClr val="171717"/>
                </a:solidFill>
                <a:effectLst/>
                <a:latin typeface="Segoe UI" panose="020B0502040204020203" pitchFamily="34" charset="0"/>
              </a:rPr>
              <a:t> support this functionality. Pages that use web templates will render the default entity list view.</a:t>
            </a: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extLst>
      <p:ext uri="{BB962C8B-B14F-4D97-AF65-F5344CB8AC3E}">
        <p14:creationId xmlns:p14="http://schemas.microsoft.com/office/powerpoint/2010/main" val="1504322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Entity lists can have actions associated with them to enable per list commands, like Create and Download (as a Microsoft Excel spreadsheet), or per record commands like View or Edit, and to trigger workflows.</a:t>
            </a:r>
          </a:p>
          <a:p>
            <a:endParaRPr dirty="0"/>
          </a:p>
          <a:p>
            <a:endParaRPr dirty="0">
              <a:hlinkClick r:id="" action="ppaction://noaction"/>
            </a:endParaRPr>
          </a:p>
          <a:p>
            <a:pPr>
              <a:spcBef>
                <a:spcPct val="43750"/>
              </a:spcBef>
              <a:spcAft>
                <a:spcPct val="43750"/>
              </a:spcAft>
            </a:pPr>
            <a:r>
              <a:rPr dirty="0"/>
              <a:t>For more information, see </a:t>
            </a:r>
            <a:r>
              <a:rPr dirty="0">
                <a:hlinkClick r:id="rId3"/>
              </a:rPr>
              <a:t>About entity lists</a:t>
            </a:r>
            <a:r>
              <a:rPr dirty="0"/>
              <a:t>.</a:t>
            </a:r>
          </a:p>
          <a:p>
            <a:endParaRPr dirty="0"/>
          </a:p>
          <a:p>
            <a:pPr>
              <a:spcBef>
                <a:spcPct val="43750"/>
              </a:spcBef>
              <a:spcAft>
                <a:spcPct val="43750"/>
              </a:spcAft>
            </a:pPr>
            <a:r>
              <a:rPr lang="en-US" dirty="0"/>
              <a:t>Possible demo Or </a:t>
            </a:r>
            <a:r>
              <a:rPr dirty="0"/>
              <a:t>Watch the following video</a:t>
            </a:r>
            <a:r>
              <a:rPr lang="en-US" dirty="0"/>
              <a:t> together</a:t>
            </a:r>
            <a:r>
              <a:rPr dirty="0"/>
              <a:t> to learn how to configure and display the view on a portal page and add interactive filtering capabilities on an existing Common Data Service entity.</a:t>
            </a:r>
          </a:p>
          <a:p>
            <a:endParaRPr dirty="0"/>
          </a:p>
          <a:p>
            <a:pPr>
              <a:spcBef>
                <a:spcPct val="43750"/>
              </a:spcBef>
              <a:spcAft>
                <a:spcPct val="43750"/>
              </a:spcAft>
            </a:pPr>
            <a:r>
              <a:rPr dirty="0"/>
              <a:t>[!VIDEO https://www.microsoft.com/videoplayer/embed/RE4ArhG]</a:t>
            </a:r>
          </a:p>
          <a:p>
            <a:endParaRPr dirty="0"/>
          </a:p>
          <a:p>
            <a:pPr>
              <a:spcBef>
                <a:spcPct val="43750"/>
              </a:spcBef>
              <a:spcAft>
                <a:spcPct val="43750"/>
              </a:spcAft>
            </a:pPr>
            <a:r>
              <a:rPr dirty="0"/>
              <a:t>Now that you've observed how the entity lists are built and rendered, you can learn how portals can display and interact with individual records.</a:t>
            </a: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Entity Forms add the ability for portal pages to interact with records in a specific entity by using a model-driven form definition as a layout template. Similar to entity lists, entity forms are data-driven configurations that allow users to add a form to collect or display data in the portal without the need for a developer to create a custom form. Entity forms are defined by using model-driven forms and can be placed into webpages in the portal.</a:t>
            </a:r>
          </a:p>
          <a:p>
            <a:endParaRPr dirty="0"/>
          </a:p>
          <a:p>
            <a:pPr>
              <a:spcBef>
                <a:spcPct val="43750"/>
              </a:spcBef>
              <a:spcAft>
                <a:spcPct val="43750"/>
              </a:spcAft>
            </a:pPr>
            <a:r>
              <a:rPr dirty="0"/>
              <a:t>Entity forms can display most field types and </a:t>
            </a:r>
            <a:r>
              <a:rPr dirty="0" err="1"/>
              <a:t>subgrids</a:t>
            </a:r>
            <a:r>
              <a:rPr dirty="0"/>
              <a:t> but, currently, they can't display Power Apps Component Framework controls.</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spcBef>
                <a:spcPct val="43750"/>
              </a:spcBef>
              <a:spcAft>
                <a:spcPct val="43750"/>
              </a:spcAft>
            </a:pPr>
            <a:r>
              <a:rPr dirty="0"/>
              <a:t>The following table explains the common scenarios where entity forms can be used.</a:t>
            </a:r>
          </a:p>
          <a:p>
            <a:endParaRPr dirty="0"/>
          </a:p>
          <a:p>
            <a:r>
              <a:rPr dirty="0"/>
              <a:t> Scenario Description </a:t>
            </a:r>
          </a:p>
          <a:p>
            <a:endParaRPr dirty="0"/>
          </a:p>
          <a:p>
            <a:r>
              <a:rPr b="1" dirty="0"/>
              <a:t>Layout</a:t>
            </a:r>
          </a:p>
          <a:p>
            <a:endParaRPr b="1" dirty="0"/>
          </a:p>
          <a:p>
            <a:r>
              <a:rPr dirty="0"/>
              <a:t>Entity forms can be configured and used in read-only mode as a layout mechanism. Think of entity forms as informational pages about employees, products, or any other Common Data Service entity. For example, you might have a custom entity in your Common Data Service instance that describes open positions that are available within your organization. Instead of crafting a special template to render the page, you can create a separate model-driven form for the entity, create a new webpage by using portals Studio, and then add an </a:t>
            </a:r>
            <a:r>
              <a:rPr b="1" dirty="0"/>
              <a:t>Entity Form</a:t>
            </a:r>
            <a:r>
              <a:rPr dirty="0"/>
              <a:t> component to the page. Any published changes in a form layout in a model-driven app will automatically apply to the webpage.</a:t>
            </a:r>
          </a:p>
          <a:p>
            <a:endParaRPr dirty="0"/>
          </a:p>
          <a:p>
            <a:r>
              <a:rPr b="1" dirty="0"/>
              <a:t>Information capture</a:t>
            </a:r>
          </a:p>
          <a:p>
            <a:endParaRPr b="1" dirty="0"/>
          </a:p>
          <a:p>
            <a:r>
              <a:rPr dirty="0"/>
              <a:t>Forms can be used on the portal for data capture from anonymous or authenticated users. For example, a simple lead entity form might be rendered on a </a:t>
            </a:r>
            <a:r>
              <a:rPr b="1" dirty="0"/>
              <a:t>Contact Us</a:t>
            </a:r>
            <a:r>
              <a:rPr dirty="0"/>
              <a:t> page to record anonymous requests as leads in Dynamics 365 Sales. For authenticated users, a portal might use a survey page to collect product feedback from customers into a custom Product Feedback entity.</a:t>
            </a:r>
          </a:p>
          <a:p>
            <a:endParaRPr dirty="0"/>
          </a:p>
          <a:p>
            <a:r>
              <a:rPr b="1" dirty="0"/>
              <a:t>Record management</a:t>
            </a:r>
          </a:p>
          <a:p>
            <a:endParaRPr b="1" dirty="0"/>
          </a:p>
          <a:p>
            <a:r>
              <a:rPr dirty="0"/>
              <a:t>Typically used in authenticated scenarios, entity forms allow various combinations of Create, Retrieve, Update, and Delete (CRUD) operations on an entity to be defined within a set of related webpages. For example, customers can retrieve and read their own cases and create new ones, partners can edit their company profiles, and employees can view the list of assets that are allocated to them by the company.</a:t>
            </a:r>
          </a:p>
          <a:p>
            <a:endParaRPr dirty="0"/>
          </a:p>
          <a:p>
            <a:r>
              <a:rPr b="1" dirty="0"/>
              <a:t>Web apps</a:t>
            </a:r>
          </a:p>
          <a:p>
            <a:endParaRPr b="1" dirty="0"/>
          </a:p>
          <a:p>
            <a:r>
              <a:rPr dirty="0"/>
              <a:t>Entity forms, when used in conjunction with entity lists and </a:t>
            </a:r>
            <a:r>
              <a:rPr dirty="0" err="1"/>
              <a:t>subgrids</a:t>
            </a:r>
            <a:r>
              <a:rPr dirty="0"/>
              <a:t>, and with the functionality extended by JavaScript, allow developers to build complete web applications.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When creating a new entity form, your first step is to decide the </a:t>
            </a:r>
            <a:r>
              <a:rPr b="1" dirty="0"/>
              <a:t>Entity</a:t>
            </a:r>
            <a:r>
              <a:rPr dirty="0"/>
              <a:t> and </a:t>
            </a:r>
            <a:r>
              <a:rPr b="1" dirty="0"/>
              <a:t>Form Name</a:t>
            </a:r>
            <a:r>
              <a:rPr dirty="0"/>
              <a:t> that you will be rendering.</a:t>
            </a:r>
          </a:p>
          <a:p>
            <a:endParaRPr dirty="0"/>
          </a:p>
          <a:p>
            <a:pPr>
              <a:spcBef>
                <a:spcPct val="43750"/>
              </a:spcBef>
              <a:spcAft>
                <a:spcPct val="43750"/>
              </a:spcAft>
            </a:pPr>
            <a:r>
              <a:rPr dirty="0"/>
              <a:t>While reuse of forms that are part of a model-driven app is possible, the common practice is to design portal-specific model-driven forms (that might or might not be included in the model-driven apps).</a:t>
            </a:r>
          </a:p>
          <a:p>
            <a:endParaRPr dirty="0"/>
          </a:p>
          <a:p>
            <a:pPr>
              <a:spcBef>
                <a:spcPct val="43750"/>
              </a:spcBef>
              <a:spcAft>
                <a:spcPct val="43750"/>
              </a:spcAft>
            </a:pPr>
            <a:r>
              <a:rPr dirty="0">
                <a:hlinkClick r:id="" action="ppaction://noaction"/>
              </a:rPr>
              <a:t>Entity Form in Portal Studio</a:t>
            </a:r>
          </a:p>
          <a:p>
            <a:endParaRPr dirty="0">
              <a:hlinkClick r:id="" action="ppaction://noaction"/>
            </a:endParaRPr>
          </a:p>
          <a:p>
            <a:pPr lvl="1" indent="-285750">
              <a:buChar char="•"/>
            </a:pPr>
            <a:r>
              <a:rPr dirty="0"/>
              <a:t>Portal forms are more concise with less information presented, especially when external audiences are involved.</a:t>
            </a:r>
          </a:p>
          <a:p>
            <a:endParaRPr dirty="0"/>
          </a:p>
          <a:p>
            <a:pPr lvl="1" indent="-285750">
              <a:buChar char="•"/>
            </a:pPr>
            <a:r>
              <a:rPr dirty="0"/>
              <a:t>Portal processes are separate from the internal use of a staff-facing, model-driven app (including Dynamics 365 apps). Dedicated portal forms are easier to maintain because any changes in the model-driven apps need to be manually applied to the portal forms, giving you an opportunity to review the requirements and assess usability aspects.</a:t>
            </a:r>
          </a:p>
          <a:p>
            <a:endParaRPr dirty="0"/>
          </a:p>
          <a:p>
            <a:pPr lvl="1" indent="-285750">
              <a:buChar char="•"/>
            </a:pPr>
            <a:r>
              <a:rPr dirty="0"/>
              <a:t>Certain limitations exist on the form and fields that are rendering, for example, PCF controls are not rendered. For more information, see </a:t>
            </a:r>
            <a:r>
              <a:rPr dirty="0">
                <a:hlinkClick r:id="rId3"/>
              </a:rPr>
              <a:t>About entity forms</a:t>
            </a:r>
            <a:r>
              <a:rPr dirty="0"/>
              <a:t>.</a:t>
            </a:r>
          </a:p>
          <a:p>
            <a:endParaRPr dirty="0"/>
          </a:p>
          <a:p>
            <a:pPr lvl="1" indent="-285750">
              <a:buChar char="•"/>
            </a:pPr>
            <a:r>
              <a:rPr dirty="0"/>
              <a:t>Client-side business rules and JavaScript, which are essential parts of a model-driven form, will not run on the portal. It's easy to overlook and might result in unintended consequences.</a:t>
            </a:r>
          </a:p>
          <a:p>
            <a:endParaRPr dirty="0"/>
          </a:p>
          <a:p>
            <a:pPr lvl="1" indent="-285750">
              <a:buChar char="•"/>
            </a:pPr>
            <a:r>
              <a:rPr dirty="0"/>
              <a:t>Special considerations need to be given when you are rendering related records, notes, and a timeline because not all functional aspects are supported (or required) in the portals.</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ct val="43750"/>
              </a:spcBef>
              <a:spcAft>
                <a:spcPct val="43750"/>
              </a:spcAft>
            </a:pPr>
            <a:r>
              <a:rPr dirty="0"/>
              <a:t>The form mode can be </a:t>
            </a:r>
            <a:r>
              <a:rPr b="1" dirty="0"/>
              <a:t>Read Only</a:t>
            </a:r>
            <a:r>
              <a:rPr dirty="0"/>
              <a:t>, </a:t>
            </a:r>
            <a:r>
              <a:rPr b="1" dirty="0"/>
              <a:t>Insert</a:t>
            </a:r>
            <a:r>
              <a:rPr dirty="0"/>
              <a:t>, or </a:t>
            </a:r>
            <a:r>
              <a:rPr b="1" dirty="0"/>
              <a:t>Edit</a:t>
            </a:r>
            <a:r>
              <a:rPr dirty="0"/>
              <a:t>. This mode defines if the form is used to generate a layout, capture the data, or provide full editing capabilities for Common Data Service records.</a:t>
            </a:r>
          </a:p>
          <a:p>
            <a:endParaRPr dirty="0"/>
          </a:p>
          <a:p>
            <a:pPr>
              <a:spcBef>
                <a:spcPct val="43750"/>
              </a:spcBef>
              <a:spcAft>
                <a:spcPct val="43750"/>
              </a:spcAft>
            </a:pPr>
            <a:r>
              <a:rPr dirty="0"/>
              <a:t>[!NOTE] A form that is in </a:t>
            </a:r>
            <a:r>
              <a:rPr b="1" dirty="0"/>
              <a:t>Edit</a:t>
            </a:r>
            <a:r>
              <a:rPr dirty="0"/>
              <a:t> mode will be rendered as </a:t>
            </a:r>
            <a:r>
              <a:rPr b="1" dirty="0"/>
              <a:t>Read Only</a:t>
            </a:r>
            <a:r>
              <a:rPr dirty="0"/>
              <a:t> if the user does not have write privileges for the record.</a:t>
            </a:r>
          </a:p>
          <a:p>
            <a:endParaRPr dirty="0"/>
          </a:p>
          <a:p>
            <a:pPr>
              <a:spcBef>
                <a:spcPct val="43750"/>
              </a:spcBef>
              <a:spcAft>
                <a:spcPct val="43750"/>
              </a:spcAft>
            </a:pPr>
            <a:r>
              <a:rPr dirty="0"/>
              <a:t>If the mode is </a:t>
            </a:r>
            <a:r>
              <a:rPr b="1" dirty="0"/>
              <a:t>Insert</a:t>
            </a:r>
            <a:r>
              <a:rPr dirty="0"/>
              <a:t>, no additional information is required. For </a:t>
            </a:r>
            <a:r>
              <a:rPr b="1" dirty="0"/>
              <a:t>Read Only</a:t>
            </a:r>
            <a:r>
              <a:rPr dirty="0"/>
              <a:t> and </a:t>
            </a:r>
            <a:r>
              <a:rPr b="1" dirty="0"/>
              <a:t>Edit</a:t>
            </a:r>
            <a:r>
              <a:rPr dirty="0"/>
              <a:t> modes, the form will need to "know" the entity record to display and update. The </a:t>
            </a:r>
            <a:r>
              <a:rPr b="1" dirty="0"/>
              <a:t>Record Source Type</a:t>
            </a:r>
            <a:r>
              <a:rPr dirty="0"/>
              <a:t> setting defines how this information is passed to the form:</a:t>
            </a:r>
          </a:p>
          <a:p>
            <a:endParaRPr dirty="0"/>
          </a:p>
          <a:p>
            <a:pPr lvl="1" indent="-285750">
              <a:buChar char="•"/>
            </a:pPr>
            <a:r>
              <a:rPr b="1" dirty="0"/>
              <a:t>Query String</a:t>
            </a:r>
            <a:r>
              <a:rPr dirty="0"/>
              <a:t> - This setting is default when you are creating an entity form in portals Studio. When the page that contains the form is displayed, the record identifier is expected to be part of the query string, for example https://contoso.powerappsportals.com/contacts/edit/?id=&lt;contact </a:t>
            </a:r>
            <a:r>
              <a:rPr dirty="0" err="1"/>
              <a:t>guid</a:t>
            </a:r>
            <a:r>
              <a:rPr dirty="0"/>
              <a:t>&gt;. Usually, this setting is done automatically when the form is linked to an entity list. This setting is by far the most common.</a:t>
            </a:r>
          </a:p>
          <a:p>
            <a:endParaRPr dirty="0"/>
          </a:p>
          <a:p>
            <a:pPr lvl="1" indent="-285750">
              <a:buChar char="•"/>
            </a:pPr>
            <a:r>
              <a:rPr b="1" dirty="0"/>
              <a:t>Current Portal User</a:t>
            </a:r>
            <a:r>
              <a:rPr dirty="0"/>
              <a:t> - This option is configured within the Portal Management app. When this option is selected, the form will load the information from the current portal user record without using additional information from the page URL. Commonly, this option is used to render a user profile form. The </a:t>
            </a:r>
            <a:r>
              <a:rPr b="1" dirty="0"/>
              <a:t>Entity Name</a:t>
            </a:r>
            <a:r>
              <a:rPr dirty="0"/>
              <a:t> field in this case must be set to </a:t>
            </a:r>
            <a:r>
              <a:rPr b="1" dirty="0"/>
              <a:t>Contact</a:t>
            </a:r>
            <a:r>
              <a:rPr dirty="0"/>
              <a:t> because portal users are represented by the contact entity.</a:t>
            </a:r>
          </a:p>
          <a:p>
            <a:endParaRPr dirty="0"/>
          </a:p>
          <a:p>
            <a:pPr lvl="1" indent="-285750">
              <a:buChar char="•"/>
            </a:pPr>
            <a:r>
              <a:rPr b="1" dirty="0"/>
              <a:t>Record Associated to Current Portal User</a:t>
            </a:r>
            <a:r>
              <a:rPr dirty="0"/>
              <a:t> - This option is configured within the Portal Management app. Selecting this option allows you to edit associated records, such as the current user's parent account details. </a:t>
            </a:r>
            <a:r>
              <a:rPr b="1" dirty="0"/>
              <a:t>Relationship Name</a:t>
            </a:r>
            <a:r>
              <a:rPr dirty="0"/>
              <a:t> must be specified to identify the record to edit. The entity type that is selected must match the selection in the </a:t>
            </a:r>
            <a:r>
              <a:rPr b="1" dirty="0"/>
              <a:t>Entity Name</a:t>
            </a:r>
            <a:r>
              <a:rPr dirty="0"/>
              <a:t> field. This option is useful in partner scenarios where the partner organization would have multiple portal users. Some of these users could be authorized to edit the parent account record.</a:t>
            </a:r>
          </a:p>
          <a:p>
            <a:endParaRPr dirty="0"/>
          </a:p>
          <a:p>
            <a:pPr>
              <a:spcBef>
                <a:spcPct val="43750"/>
              </a:spcBef>
              <a:spcAft>
                <a:spcPct val="43750"/>
              </a:spcAft>
            </a:pPr>
            <a:r>
              <a:rPr b="1" dirty="0"/>
              <a:t>Entity</a:t>
            </a:r>
            <a:r>
              <a:rPr dirty="0"/>
              <a:t>, </a:t>
            </a:r>
            <a:r>
              <a:rPr b="1" dirty="0"/>
              <a:t>Form</a:t>
            </a:r>
            <a:r>
              <a:rPr dirty="0"/>
              <a:t>, and </a:t>
            </a:r>
            <a:r>
              <a:rPr b="1" dirty="0"/>
              <a:t>Mode</a:t>
            </a:r>
            <a:r>
              <a:rPr dirty="0"/>
              <a:t> are the details that are required to render the form.</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11/18/2020 3:01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Additional configuration options to control form appearance and behavior are available within portals Studio.</a:t>
            </a:r>
          </a:p>
          <a:p>
            <a:endParaRPr dirty="0"/>
          </a:p>
          <a:p>
            <a:pPr algn="l"/>
            <a:r>
              <a:rPr lang="en-US" b="1" i="0" dirty="0">
                <a:solidFill>
                  <a:srgbClr val="171717"/>
                </a:solidFill>
                <a:effectLst/>
                <a:latin typeface="Segoe UI" panose="020B0502040204020203" pitchFamily="34" charset="0"/>
              </a:rPr>
              <a:t>Form success settings</a:t>
            </a:r>
          </a:p>
          <a:p>
            <a:pPr algn="l"/>
            <a:r>
              <a:rPr lang="en-US" b="0" i="0" dirty="0">
                <a:solidFill>
                  <a:srgbClr val="171717"/>
                </a:solidFill>
                <a:effectLst/>
                <a:latin typeface="Segoe UI" panose="020B0502040204020203" pitchFamily="34" charset="0"/>
              </a:rPr>
              <a:t>The form success settings determine the actions that are taken when a form is successfully submitted to a portal.</a:t>
            </a:r>
          </a:p>
          <a:p>
            <a:pPr algn="l">
              <a:buFont typeface="Arial" panose="020B0604020202020204" pitchFamily="34" charset="0"/>
              <a:buChar char="•"/>
            </a:pPr>
            <a:r>
              <a:rPr lang="en-US" b="1" i="0" dirty="0">
                <a:solidFill>
                  <a:srgbClr val="171717"/>
                </a:solidFill>
                <a:effectLst/>
                <a:latin typeface="Segoe UI" panose="020B0502040204020203" pitchFamily="34" charset="0"/>
              </a:rPr>
              <a:t>Show success message</a:t>
            </a:r>
            <a:r>
              <a:rPr lang="en-US" b="0" i="0" dirty="0">
                <a:solidFill>
                  <a:srgbClr val="171717"/>
                </a:solidFill>
                <a:effectLst/>
                <a:latin typeface="Segoe UI" panose="020B0502040204020203" pitchFamily="34" charset="0"/>
              </a:rPr>
              <a:t> - Shows a message when a form is submitted.</a:t>
            </a:r>
          </a:p>
          <a:p>
            <a:pPr algn="l">
              <a:buFont typeface="Arial" panose="020B0604020202020204" pitchFamily="34" charset="0"/>
              <a:buChar char="•"/>
            </a:pPr>
            <a:r>
              <a:rPr lang="en-US" b="1" i="0" dirty="0">
                <a:solidFill>
                  <a:srgbClr val="171717"/>
                </a:solidFill>
                <a:effectLst/>
                <a:latin typeface="Segoe UI" panose="020B0502040204020203" pitchFamily="34" charset="0"/>
              </a:rPr>
              <a:t>Redirect to webpage</a:t>
            </a:r>
            <a:r>
              <a:rPr lang="en-US" b="0" i="0" dirty="0">
                <a:solidFill>
                  <a:srgbClr val="171717"/>
                </a:solidFill>
                <a:effectLst/>
                <a:latin typeface="Segoe UI" panose="020B0502040204020203" pitchFamily="34" charset="0"/>
              </a:rPr>
              <a:t> - Automatically navigates to a webpage on success of the form submission.</a:t>
            </a:r>
          </a:p>
          <a:p>
            <a:pPr algn="l">
              <a:buFont typeface="Arial" panose="020B0604020202020204" pitchFamily="34" charset="0"/>
              <a:buChar char="•"/>
            </a:pPr>
            <a:r>
              <a:rPr lang="en-US" b="1" i="0" dirty="0">
                <a:solidFill>
                  <a:srgbClr val="171717"/>
                </a:solidFill>
                <a:effectLst/>
                <a:latin typeface="Segoe UI" panose="020B0502040204020203" pitchFamily="34" charset="0"/>
              </a:rPr>
              <a:t>Redirect to URL</a:t>
            </a:r>
            <a:r>
              <a:rPr lang="en-US" b="0" i="0" dirty="0">
                <a:solidFill>
                  <a:srgbClr val="171717"/>
                </a:solidFill>
                <a:effectLst/>
                <a:latin typeface="Segoe UI" panose="020B0502040204020203" pitchFamily="34" charset="0"/>
              </a:rPr>
              <a:t> - Redirects to a URL (portal or external).</a:t>
            </a:r>
          </a:p>
          <a:p>
            <a:pPr algn="l"/>
            <a:r>
              <a:rPr lang="en-US" b="1" i="0" dirty="0">
                <a:solidFill>
                  <a:srgbClr val="171717"/>
                </a:solidFill>
                <a:effectLst/>
                <a:latin typeface="Segoe UI" panose="020B0502040204020203" pitchFamily="34" charset="0"/>
              </a:rPr>
              <a:t>Advanced settings</a:t>
            </a:r>
          </a:p>
          <a:p>
            <a:pPr algn="l"/>
            <a:r>
              <a:rPr lang="en-US" b="0" i="0" dirty="0">
                <a:solidFill>
                  <a:srgbClr val="171717"/>
                </a:solidFill>
                <a:effectLst/>
                <a:latin typeface="Segoe UI" panose="020B0502040204020203" pitchFamily="34" charset="0"/>
              </a:rPr>
              <a:t>The </a:t>
            </a:r>
            <a:r>
              <a:rPr lang="en-US" b="1" i="0" dirty="0">
                <a:solidFill>
                  <a:srgbClr val="171717"/>
                </a:solidFill>
                <a:effectLst/>
                <a:latin typeface="Segoe UI" panose="020B0502040204020203" pitchFamily="34" charset="0"/>
              </a:rPr>
              <a:t>Advanced settings</a:t>
            </a:r>
            <a:r>
              <a:rPr lang="en-US" b="0" i="0" dirty="0">
                <a:solidFill>
                  <a:srgbClr val="171717"/>
                </a:solidFill>
                <a:effectLst/>
                <a:latin typeface="Segoe UI" panose="020B0502040204020203" pitchFamily="34" charset="0"/>
              </a:rPr>
              <a:t> feature determines if a captcha is displayed for anonymous or authenticated users. Also, the setting helps determine if entity permissions are enabled for the particular entity.</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rPr dirty="0"/>
              <a:t>Additional configuration settings are available for entity forms in the Portal Management app. To access an entity form in the Portal Management app:</a:t>
            </a:r>
          </a:p>
          <a:p>
            <a:endParaRPr dirty="0"/>
          </a:p>
          <a:p>
            <a:pPr lvl="1" indent="-285750">
              <a:buAutoNum type="arabicPeriod"/>
            </a:pPr>
            <a:r>
              <a:rPr dirty="0"/>
              <a:t>Go to the </a:t>
            </a:r>
            <a:r>
              <a:rPr dirty="0">
                <a:hlinkClick r:id="rId3"/>
              </a:rPr>
              <a:t>Power Apps maker portal</a:t>
            </a:r>
            <a:r>
              <a:rPr dirty="0"/>
              <a:t>.</a:t>
            </a:r>
          </a:p>
          <a:p>
            <a:endParaRPr dirty="0"/>
          </a:p>
          <a:p>
            <a:pPr lvl="1" indent="-285750">
              <a:buAutoNum type="arabicPeriod"/>
            </a:pPr>
            <a:r>
              <a:rPr dirty="0"/>
              <a:t>Select the target environment by using the environment selector in the upper-right corner.</a:t>
            </a:r>
          </a:p>
          <a:p>
            <a:endParaRPr dirty="0"/>
          </a:p>
          <a:p>
            <a:pPr lvl="1" indent="-285750">
              <a:buAutoNum type="arabicPeriod"/>
            </a:pPr>
            <a:r>
              <a:rPr dirty="0"/>
              <a:t>From the </a:t>
            </a:r>
            <a:r>
              <a:rPr b="1" dirty="0"/>
              <a:t>Apps</a:t>
            </a:r>
            <a:r>
              <a:rPr dirty="0"/>
              <a:t> list, locate and open the Portal Management app (type will be Model-driven).</a:t>
            </a:r>
          </a:p>
          <a:p>
            <a:endParaRPr dirty="0"/>
          </a:p>
          <a:p>
            <a:pPr lvl="1" indent="-285750">
              <a:buAutoNum type="arabicPeriod"/>
            </a:pPr>
            <a:r>
              <a:rPr dirty="0"/>
              <a:t>Select </a:t>
            </a:r>
            <a:r>
              <a:rPr b="1" dirty="0"/>
              <a:t>Entity Forms</a:t>
            </a:r>
            <a:r>
              <a:rPr dirty="0"/>
              <a:t> in the left navigation.</a:t>
            </a:r>
          </a:p>
          <a:p>
            <a:endParaRPr dirty="0"/>
          </a:p>
          <a:p>
            <a:pPr lvl="1" indent="-285750">
              <a:buAutoNum type="arabicPeriod"/>
            </a:pPr>
            <a:r>
              <a:rPr dirty="0"/>
              <a:t>Open the form that you previously created in portals Studio.</a:t>
            </a:r>
          </a:p>
          <a:p>
            <a:endParaRPr dirty="0"/>
          </a:p>
          <a:p>
            <a:endParaRPr dirty="0">
              <a:hlinkClick r:id="" action="ppaction://noaction"/>
            </a:endParaRPr>
          </a:p>
          <a:p>
            <a:pPr>
              <a:spcBef>
                <a:spcPct val="43750"/>
              </a:spcBef>
              <a:spcAft>
                <a:spcPct val="43750"/>
              </a:spcAft>
            </a:pPr>
            <a:r>
              <a:rPr dirty="0"/>
              <a:t>Forms can include </a:t>
            </a:r>
            <a:r>
              <a:rPr b="1" dirty="0"/>
              <a:t>Actions</a:t>
            </a:r>
            <a:r>
              <a:rPr dirty="0"/>
              <a:t> for the user to interact with the record. Detailed configurations for each form element are available by using additional </a:t>
            </a:r>
            <a:r>
              <a:rPr b="1" dirty="0"/>
              <a:t>Entity Form Metadata</a:t>
            </a:r>
            <a:r>
              <a:rPr dirty="0"/>
              <a:t> records.</a:t>
            </a:r>
          </a:p>
          <a:p>
            <a:endParaRPr dirty="0"/>
          </a:p>
          <a:p>
            <a:pPr>
              <a:spcBef>
                <a:spcPct val="43750"/>
              </a:spcBef>
              <a:spcAft>
                <a:spcPct val="43750"/>
              </a:spcAft>
            </a:pPr>
            <a:r>
              <a:rPr dirty="0"/>
              <a:t>[!div class="mx-</a:t>
            </a:r>
            <a:r>
              <a:rPr dirty="0" err="1"/>
              <a:t>imgBorder</a:t>
            </a:r>
            <a:r>
              <a:rPr dirty="0"/>
              <a:t>"] </a:t>
            </a:r>
            <a:r>
              <a:rPr dirty="0">
                <a:hlinkClick r:id="rId4"/>
              </a:rPr>
              <a:t>Entity form structure</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endParaRPr dirty="0"/>
          </a:p>
          <a:p>
            <a:endParaRPr dirty="0">
              <a:hlinkClick r:id="rId3"/>
            </a:endParaRPr>
          </a:p>
          <a:p>
            <a:pPr>
              <a:spcBef>
                <a:spcPct val="43750"/>
              </a:spcBef>
              <a:spcAft>
                <a:spcPct val="43750"/>
              </a:spcAft>
            </a:pPr>
            <a:r>
              <a:rPr dirty="0"/>
              <a:t>Forms can include </a:t>
            </a:r>
            <a:r>
              <a:rPr b="1" dirty="0"/>
              <a:t>Actions</a:t>
            </a:r>
            <a:r>
              <a:rPr dirty="0"/>
              <a:t> for the user to interact with the record. Detailed configurations for each form element are available by using additional </a:t>
            </a:r>
            <a:r>
              <a:rPr b="1" dirty="0"/>
              <a:t>Entity Form Metadata</a:t>
            </a:r>
            <a:r>
              <a:rPr dirty="0"/>
              <a:t> records.</a:t>
            </a:r>
          </a:p>
          <a:p>
            <a:endParaRPr dirty="0"/>
          </a:p>
          <a:p>
            <a:pPr>
              <a:spcBef>
                <a:spcPct val="43750"/>
              </a:spcBef>
              <a:spcAft>
                <a:spcPct val="43750"/>
              </a:spcAft>
            </a:pPr>
            <a:r>
              <a:rPr dirty="0">
                <a:hlinkClick r:id="rId4"/>
              </a:rPr>
              <a:t>Entity form structure</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extLst>
      <p:ext uri="{BB962C8B-B14F-4D97-AF65-F5344CB8AC3E}">
        <p14:creationId xmlns:p14="http://schemas.microsoft.com/office/powerpoint/2010/main" val="2943511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7500" lnSpcReduction="20000"/>
          </a:bodyPr>
          <a:lstStyle/>
          <a:p>
            <a:pPr>
              <a:spcBef>
                <a:spcPct val="43750"/>
              </a:spcBef>
              <a:spcAft>
                <a:spcPct val="43750"/>
              </a:spcAft>
            </a:pPr>
            <a:r>
              <a:t>The following sections describe the different ways that you can configure entity forms.</a:t>
            </a:r>
          </a:p>
          <a:p>
            <a:endParaRPr/>
          </a:p>
          <a:p>
            <a:pPr>
              <a:spcBef>
                <a:spcPct val="43750"/>
              </a:spcBef>
              <a:spcAft>
                <a:spcPct val="43750"/>
              </a:spcAft>
            </a:pPr>
            <a:r>
              <a:t>Most form options support customization of the Cascading Style Sheets (CSS) elements to change visual appearance. Text elements such as labels, messages, and tooltips can be specified in multiple languages. For example, the default message after the form submission is "Saved," but it can be customized for each of the enabled portal languages.</a:t>
            </a:r>
          </a:p>
          <a:p>
            <a:endParaRPr/>
          </a:p>
          <a:p>
            <a:pPr>
              <a:spcBef>
                <a:spcPct val="43750"/>
              </a:spcBef>
              <a:spcAft>
                <a:spcPct val="43750"/>
              </a:spcAft>
            </a:pPr>
            <a:r>
              <a:t>Another form option includes </a:t>
            </a:r>
            <a:r>
              <a:rPr b="1"/>
              <a:t>Control validation behavior</a:t>
            </a:r>
            <a:r>
              <a:t>, where you can determine whether to mark all fields as required regardless of the form setting, for example.</a:t>
            </a:r>
          </a:p>
          <a:p>
            <a:endParaRPr/>
          </a:p>
          <a:p>
            <a:pPr>
              <a:spcBef>
                <a:spcPct val="43750"/>
              </a:spcBef>
              <a:spcAft>
                <a:spcPct val="43750"/>
              </a:spcAft>
            </a:pPr>
            <a:r>
              <a:t>Additional settings define other aspects of form behavior, such as styling, translation of the UI elements, and so on.</a:t>
            </a:r>
          </a:p>
          <a:p>
            <a:endParaRPr/>
          </a:p>
          <a:p>
            <a:pPr>
              <a:spcBef>
                <a:spcPct val="43750"/>
              </a:spcBef>
              <a:spcAft>
                <a:spcPct val="43750"/>
              </a:spcAft>
            </a:pPr>
            <a:r>
              <a:t>[!TIP] Some of the settings and configuration options are hidden. Select the </a:t>
            </a:r>
            <a:r>
              <a:rPr b="1"/>
              <a:t>Advanced settings</a:t>
            </a:r>
            <a:r>
              <a:t> check box to display all available options.</a:t>
            </a:r>
          </a:p>
          <a:p>
            <a:endParaRPr/>
          </a:p>
          <a:p>
            <a:pPr>
              <a:spcBef>
                <a:spcPct val="43750"/>
              </a:spcBef>
              <a:spcAft>
                <a:spcPct val="43750"/>
              </a:spcAft>
            </a:pPr>
            <a:r>
              <a:rPr b="1"/>
              <a:t>Associate current portal user on insert</a:t>
            </a:r>
            <a:r>
              <a:t> - This option can be used to keep track of which portal contacts created or updated the record. This setting creates a portal equivalent of the </a:t>
            </a:r>
            <a:r>
              <a:rPr b="1"/>
              <a:t>Created By</a:t>
            </a:r>
            <a:r>
              <a:t> and </a:t>
            </a:r>
            <a:r>
              <a:rPr b="1"/>
              <a:t>Modified By</a:t>
            </a:r>
            <a:r>
              <a:t> fields in Common Data Service. You can also set parental relationships where applicable. For example, if a new account record is created, you might want to set the current contact as a primary contact automatically.</a:t>
            </a:r>
          </a:p>
          <a:p>
            <a:endParaRPr/>
          </a:p>
          <a:p>
            <a:pPr>
              <a:spcBef>
                <a:spcPct val="43750"/>
              </a:spcBef>
              <a:spcAft>
                <a:spcPct val="43750"/>
              </a:spcAft>
            </a:pPr>
            <a:r>
              <a:rPr b="1"/>
              <a:t>Add attach file</a:t>
            </a:r>
            <a:r>
              <a:t> - A number of options are available to add a file upload control to your form. Configuration is flexible and supports multiple files, storage options, mime type, and size restrictions (for example, you can restrict uploads to images up to 2 MB in size).</a:t>
            </a:r>
          </a:p>
          <a:p>
            <a:endParaRPr/>
          </a:p>
          <a:p>
            <a:pPr>
              <a:spcBef>
                <a:spcPct val="43750"/>
              </a:spcBef>
              <a:spcAft>
                <a:spcPct val="43750"/>
              </a:spcAft>
            </a:pPr>
            <a:r>
              <a:rPr b="1"/>
              <a:t>Geolocation</a:t>
            </a:r>
            <a:r>
              <a:t> - An entity form can be configured to display a map control to display an existing location as a pin on a map or to provide a user with the ability to specify a location. For more information, see </a:t>
            </a:r>
            <a:r>
              <a:rPr>
                <a:hlinkClick r:id="rId3"/>
              </a:rPr>
              <a:t>Add Geolocation</a:t>
            </a:r>
            <a:r>
              <a:t>.</a:t>
            </a:r>
          </a:p>
          <a:p>
            <a:endParaRPr/>
          </a:p>
          <a:p>
            <a:pPr>
              <a:spcBef>
                <a:spcPct val="43750"/>
              </a:spcBef>
              <a:spcAft>
                <a:spcPct val="43750"/>
              </a:spcAft>
            </a:pPr>
            <a:r>
              <a:t>The form's map control requires additional configuration to tell it what the various location fields are, to assign values to them, or retrieve values from them. For more information, see </a:t>
            </a:r>
            <a:r>
              <a:rPr>
                <a:hlinkClick r:id="rId4"/>
              </a:rPr>
              <a:t>Geolocation configuration for entity forms</a:t>
            </a:r>
            <a:r>
              <a:t>.</a:t>
            </a:r>
          </a:p>
          <a:p>
            <a:endParaRPr/>
          </a:p>
          <a:p>
            <a:pPr>
              <a:spcBef>
                <a:spcPct val="43750"/>
              </a:spcBef>
              <a:spcAft>
                <a:spcPct val="43750"/>
              </a:spcAft>
            </a:pPr>
            <a:r>
              <a:t>[!div class="mx-imgBorder"] </a:t>
            </a:r>
            <a:r>
              <a:rPr>
                <a:hlinkClick r:id="" action="ppaction://noaction"/>
              </a:rPr>
              <a:t>Entity form with geolocation enabled</a:t>
            </a:r>
          </a:p>
          <a:p>
            <a:endParaRPr>
              <a:hlinkClick r:id="" action="ppaction://noaction"/>
            </a:endParaRPr>
          </a:p>
          <a:p>
            <a:pPr>
              <a:spcBef>
                <a:spcPct val="43750"/>
              </a:spcBef>
              <a:spcAft>
                <a:spcPct val="43750"/>
              </a:spcAft>
            </a:pPr>
            <a:r>
              <a:rPr b="1"/>
              <a:t>Entity reference</a:t>
            </a:r>
            <a:r>
              <a:t> provides a way to associate the current record that is being created or updated with another target record. This feature is useful if you have multiple steps with multiple entity types and want to relate the resulting records or if the page is passed in a query string of a record ID that you want to associate.</a:t>
            </a:r>
          </a:p>
          <a:p>
            <a:endParaRPr/>
          </a:p>
          <a:p>
            <a:pPr>
              <a:spcBef>
                <a:spcPct val="43750"/>
              </a:spcBef>
              <a:spcAft>
                <a:spcPct val="43750"/>
              </a:spcAft>
            </a:pPr>
            <a:r>
              <a:t>For example, you might have an event page that displays information about an upcoming webinar. You want to include a registration button that redirects visitors to the registration page where the registration form is displayed. You can pass the event identifier in a query string and, when the registration form is submitted, you'll be able to automatically link the registration information to the event.</a:t>
            </a: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lgn="l"/>
            <a:r>
              <a:rPr lang="en-US" b="1" i="0" dirty="0">
                <a:solidFill>
                  <a:srgbClr val="171717"/>
                </a:solidFill>
                <a:effectLst/>
                <a:latin typeface="Segoe UI" panose="020B0502040204020203" pitchFamily="34" charset="0"/>
              </a:rPr>
              <a:t>Additional settings</a:t>
            </a:r>
          </a:p>
          <a:p>
            <a:pPr algn="l"/>
            <a:r>
              <a:rPr lang="en-US" b="0" i="0" dirty="0">
                <a:solidFill>
                  <a:srgbClr val="171717"/>
                </a:solidFill>
                <a:effectLst/>
                <a:latin typeface="Segoe UI" panose="020B0502040204020203" pitchFamily="34" charset="0"/>
              </a:rPr>
              <a:t>Additional settings define other aspects of form behavior, such as styling, translation of the UI elements, and so on.</a:t>
            </a:r>
          </a:p>
          <a:p>
            <a:pPr algn="l"/>
            <a:r>
              <a:rPr lang="en-US" b="1" i="0" dirty="0">
                <a:solidFill>
                  <a:srgbClr val="171717"/>
                </a:solidFill>
                <a:effectLst/>
                <a:latin typeface="Segoe UI" panose="020B0502040204020203" pitchFamily="34" charset="0"/>
              </a:rPr>
              <a:t> Tip</a:t>
            </a:r>
          </a:p>
          <a:p>
            <a:pPr algn="l"/>
            <a:r>
              <a:rPr lang="en-US" b="0" i="0" dirty="0">
                <a:solidFill>
                  <a:srgbClr val="171717"/>
                </a:solidFill>
                <a:effectLst/>
                <a:latin typeface="Segoe UI" panose="020B0502040204020203" pitchFamily="34" charset="0"/>
              </a:rPr>
              <a:t>Some of the settings and configuration options are hidden. Select the </a:t>
            </a:r>
            <a:r>
              <a:rPr lang="en-US" b="1" i="0" dirty="0">
                <a:solidFill>
                  <a:srgbClr val="171717"/>
                </a:solidFill>
                <a:effectLst/>
                <a:latin typeface="Segoe UI" panose="020B0502040204020203" pitchFamily="34" charset="0"/>
              </a:rPr>
              <a:t>Advanced settings</a:t>
            </a:r>
            <a:r>
              <a:rPr lang="en-US" b="0" i="0" dirty="0">
                <a:solidFill>
                  <a:srgbClr val="171717"/>
                </a:solidFill>
                <a:effectLst/>
                <a:latin typeface="Segoe UI" panose="020B0502040204020203" pitchFamily="34" charset="0"/>
              </a:rPr>
              <a:t> check box to display all available options.</a:t>
            </a:r>
          </a:p>
          <a:p>
            <a:pPr algn="l"/>
            <a:r>
              <a:rPr lang="en-US" b="1" i="0" dirty="0">
                <a:solidFill>
                  <a:srgbClr val="171717"/>
                </a:solidFill>
                <a:effectLst/>
                <a:latin typeface="Segoe UI" panose="020B0502040204020203" pitchFamily="34" charset="0"/>
              </a:rPr>
              <a:t>Associate current portal user on insert</a:t>
            </a:r>
            <a:r>
              <a:rPr lang="en-US" b="0" i="0" dirty="0">
                <a:solidFill>
                  <a:srgbClr val="171717"/>
                </a:solidFill>
                <a:effectLst/>
                <a:latin typeface="Segoe UI" panose="020B0502040204020203" pitchFamily="34" charset="0"/>
              </a:rPr>
              <a:t> - This option can be used to keep track of which portal contacts created or updated the record. This setting creates a portal equivalent of the </a:t>
            </a:r>
            <a:r>
              <a:rPr lang="en-US" b="1" i="0" dirty="0">
                <a:solidFill>
                  <a:srgbClr val="171717"/>
                </a:solidFill>
                <a:effectLst/>
                <a:latin typeface="Segoe UI" panose="020B0502040204020203" pitchFamily="34" charset="0"/>
              </a:rPr>
              <a:t>Created By</a:t>
            </a:r>
            <a:r>
              <a:rPr lang="en-US" b="0" i="0" dirty="0">
                <a:solidFill>
                  <a:srgbClr val="171717"/>
                </a:solidFill>
                <a:effectLst/>
                <a:latin typeface="Segoe UI" panose="020B0502040204020203" pitchFamily="34" charset="0"/>
              </a:rPr>
              <a:t> and </a:t>
            </a:r>
            <a:r>
              <a:rPr lang="en-US" b="1" i="0" dirty="0">
                <a:solidFill>
                  <a:srgbClr val="171717"/>
                </a:solidFill>
                <a:effectLst/>
                <a:latin typeface="Segoe UI" panose="020B0502040204020203" pitchFamily="34" charset="0"/>
              </a:rPr>
              <a:t>Modified By</a:t>
            </a:r>
            <a:r>
              <a:rPr lang="en-US" b="0" i="0" dirty="0">
                <a:solidFill>
                  <a:srgbClr val="171717"/>
                </a:solidFill>
                <a:effectLst/>
                <a:latin typeface="Segoe UI" panose="020B0502040204020203" pitchFamily="34" charset="0"/>
              </a:rPr>
              <a:t> fields in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You can also set parental relationships where applicable. For example, if a new account record is created, you might want to set the current contact as a primary contact automatically.</a:t>
            </a:r>
          </a:p>
          <a:p>
            <a:pPr algn="l"/>
            <a:r>
              <a:rPr lang="en-US" b="1" i="0" dirty="0">
                <a:solidFill>
                  <a:srgbClr val="171717"/>
                </a:solidFill>
                <a:effectLst/>
                <a:latin typeface="Segoe UI" panose="020B0502040204020203" pitchFamily="34" charset="0"/>
              </a:rPr>
              <a:t>Add attach file</a:t>
            </a:r>
            <a:r>
              <a:rPr lang="en-US" b="0" i="0" dirty="0">
                <a:solidFill>
                  <a:srgbClr val="171717"/>
                </a:solidFill>
                <a:effectLst/>
                <a:latin typeface="Segoe UI" panose="020B0502040204020203" pitchFamily="34" charset="0"/>
              </a:rPr>
              <a:t> - A number of options are available to add a file upload control to your form. Configuration is flexible and supports multiple files, storage options, mime type, and size restrictions (for example, you can restrict uploads to images up to 2 MB in size).</a:t>
            </a:r>
          </a:p>
          <a:p>
            <a:pPr algn="l"/>
            <a:r>
              <a:rPr lang="en-US" b="1" i="0" dirty="0">
                <a:solidFill>
                  <a:srgbClr val="171717"/>
                </a:solidFill>
                <a:effectLst/>
                <a:latin typeface="Segoe UI" panose="020B0502040204020203" pitchFamily="34" charset="0"/>
              </a:rPr>
              <a:t>Geolocation</a:t>
            </a:r>
            <a:r>
              <a:rPr lang="en-US" b="0" i="0" dirty="0">
                <a:solidFill>
                  <a:srgbClr val="171717"/>
                </a:solidFill>
                <a:effectLst/>
                <a:latin typeface="Segoe UI" panose="020B0502040204020203" pitchFamily="34" charset="0"/>
              </a:rPr>
              <a:t> - An entity form can be configured to display a map control to display an existing location as a pin on a map or to provide a user with the ability to specify a location. For more information, see </a:t>
            </a:r>
            <a:r>
              <a:rPr lang="en-US" b="0" i="0" u="none" strike="noStrike" dirty="0">
                <a:solidFill>
                  <a:srgbClr val="171717"/>
                </a:solidFill>
                <a:effectLst/>
                <a:latin typeface="Segoe UI" panose="020B0502040204020203" pitchFamily="34" charset="0"/>
                <a:hlinkClick r:id="rId3"/>
              </a:rPr>
              <a:t>Add Geolocation </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The form's map control requires additional configuration to tell it what the various location fields are, to assign values to them, or retrieve values from them. For more information, see </a:t>
            </a:r>
            <a:r>
              <a:rPr lang="en-US" b="0" i="0" u="none" strike="noStrike" dirty="0">
                <a:solidFill>
                  <a:srgbClr val="171717"/>
                </a:solidFill>
                <a:effectLst/>
                <a:latin typeface="Segoe UI" panose="020B0502040204020203" pitchFamily="34" charset="0"/>
                <a:hlinkClick r:id="rId4"/>
              </a:rPr>
              <a:t>Geolocation configuration for entity forms </a:t>
            </a:r>
            <a:r>
              <a:rPr lang="en-US" b="0" i="0" dirty="0">
                <a:solidFill>
                  <a:srgbClr val="171717"/>
                </a:solidFill>
                <a:effectLst/>
                <a:latin typeface="Segoe UI" panose="020B0502040204020203" pitchFamily="34" charset="0"/>
              </a:rPr>
              <a:t>.</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extLst>
      <p:ext uri="{BB962C8B-B14F-4D97-AF65-F5344CB8AC3E}">
        <p14:creationId xmlns:p14="http://schemas.microsoft.com/office/powerpoint/2010/main" val="1163968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Entity reference</a:t>
            </a:r>
          </a:p>
          <a:p>
            <a:r>
              <a:rPr lang="en-US" dirty="0"/>
              <a:t>Entity reference provides a way to associate the current record that is being created or updated with another target record. This feature is useful if you have multiple steps with multiple entity types and want to relate the resulting records or if the page is passed in a query string of a record ID that you want to associate.</a:t>
            </a:r>
          </a:p>
          <a:p>
            <a:endParaRPr lang="en-US" dirty="0"/>
          </a:p>
          <a:p>
            <a:r>
              <a:rPr lang="en-US" dirty="0"/>
              <a:t>For example, you might have an event page that displays information about an upcoming webinar. You want to include a registration button that redirects visitors to the registration page where the registration form is displayed. You can pass the event identifier in a query string and, when the registration form is submitted, you'll be able to automatically link the registration information to the event.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890066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Because an entity form deals with an individual entity record, numerous actions can be run against this record, such as Update, Delete, Deactivate, and so on. These actions, that at runtime are displayed as command buttons, can be configured by selecting </a:t>
            </a:r>
            <a:r>
              <a:rPr b="1"/>
              <a:t>Additional Settings &gt; Action Button Configuration</a:t>
            </a:r>
            <a:r>
              <a:t>.</a:t>
            </a:r>
          </a:p>
          <a:p>
            <a:endParaRPr/>
          </a:p>
          <a:p>
            <a:pPr>
              <a:spcBef>
                <a:spcPct val="43750"/>
              </a:spcBef>
              <a:spcAft>
                <a:spcPct val="43750"/>
              </a:spcAft>
            </a:pPr>
            <a:r>
              <a:t>All commands include options to rename the buttons and change their placement on the form.</a:t>
            </a:r>
          </a:p>
        </p:txBody>
      </p:sp>
      <p:sp>
        <p:nvSpPr>
          <p:cNvPr id="4" name="Slide Number Placeholder 3"/>
          <p:cNvSpPr>
            <a:spLocks noGrp="1"/>
          </p:cNvSpPr>
          <p:nvPr>
            <p:ph type="sldNum" sz="quarter" idx="10"/>
          </p:nvPr>
        </p:nvSpPr>
        <p:spPr/>
        <p:txBody>
          <a:bodyPr/>
          <a:lstStyle/>
          <a:p>
            <a:fld id="{6101C5E1-D8E9-464D-A93E-CE21651935A7}" type="slidenum">
              <a:rPr lang="en-US" smtClean="0"/>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b="1"/>
              <a:t>Entity form metadata</a:t>
            </a:r>
            <a:r>
              <a:t> records allow you to control the appearance and behavior of individual form elements, including:</a:t>
            </a:r>
          </a:p>
          <a:p>
            <a:endParaRPr/>
          </a:p>
          <a:p>
            <a:pPr lvl="1" indent="-285750">
              <a:buChar char="•"/>
            </a:pPr>
            <a:r>
              <a:t>Appearance of the fields, sections, and tabs. An individual field's default values, validation behavior, and other aspects can be defined.</a:t>
            </a:r>
          </a:p>
          <a:p>
            <a:endParaRPr/>
          </a:p>
          <a:p>
            <a:pPr lvl="1" indent="-285750">
              <a:buChar char="•"/>
            </a:pPr>
            <a:r>
              <a:t>Subgrids configuration, which allows you to define actions for related records, similar to entity list actions.</a:t>
            </a:r>
          </a:p>
          <a:p>
            <a:endParaRPr/>
          </a:p>
          <a:p>
            <a:pPr lvl="1" indent="-285750">
              <a:buChar char="•"/>
            </a:pPr>
            <a:r>
              <a:t>Behavior of notes and timeline sections, and if new records can be added. This option is commonly used to allow portal users to enter comments about the record, for example, a case in process.</a:t>
            </a:r>
          </a:p>
        </p:txBody>
      </p:sp>
      <p:sp>
        <p:nvSpPr>
          <p:cNvPr id="4" name="Slide Number Placeholder 3"/>
          <p:cNvSpPr>
            <a:spLocks noGrp="1"/>
          </p:cNvSpPr>
          <p:nvPr>
            <p:ph type="sldNum" sz="quarter" idx="10"/>
          </p:nvPr>
        </p:nvSpPr>
        <p:spPr/>
        <p:txBody>
          <a:bodyPr/>
          <a:lstStyle/>
          <a:p>
            <a:fld id="{6101C5E1-D8E9-464D-A93E-CE21651935A7}" type="slidenum">
              <a:rPr lang="en-US" smtClean="0"/>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An entity form defines the required behavior but does not contain information about how and where on the site that the form should be rendered. Two methods to render an entity form in a portal are:</a:t>
            </a:r>
          </a:p>
          <a:p>
            <a:endParaRPr dirty="0"/>
          </a:p>
          <a:p>
            <a:pPr lvl="1" indent="-285750">
              <a:buChar char="•"/>
            </a:pPr>
            <a:r>
              <a:rPr dirty="0"/>
              <a:t>The entity form can be explicitly specified as a target for an entity list action like Create, Update, or Edit. In this case, the form will be rendered in a modal pop-up window. Certain limitations apply when the form is rendered in a pop-up window, for example, the ability to create related records from </a:t>
            </a:r>
            <a:r>
              <a:rPr dirty="0" err="1"/>
              <a:t>subgrids</a:t>
            </a:r>
            <a:r>
              <a:rPr dirty="0"/>
              <a:t> is not available.</a:t>
            </a:r>
          </a:p>
          <a:p>
            <a:endParaRPr dirty="0"/>
          </a:p>
          <a:p>
            <a:pPr lvl="1" indent="-285750">
              <a:buChar char="•"/>
            </a:pPr>
            <a:r>
              <a:rPr dirty="0"/>
              <a:t>Similar to an entity list, an entity form component can be added to a webpage from portals Studio. This action will place a Liquid tag on the webpage copy to render the entity form.</a:t>
            </a:r>
          </a:p>
          <a:p>
            <a:endParaRPr dirty="0"/>
          </a:p>
          <a:p>
            <a:r>
              <a:rPr dirty="0"/>
              <a:t>{% </a:t>
            </a:r>
            <a:r>
              <a:rPr dirty="0" err="1"/>
              <a:t>entityform</a:t>
            </a:r>
            <a:r>
              <a:rPr dirty="0"/>
              <a:t> name: '&lt;&lt;entity form name&gt;&gt;' %} </a:t>
            </a:r>
          </a:p>
          <a:p>
            <a:endParaRPr dirty="0"/>
          </a:p>
          <a:p>
            <a:pPr>
              <a:spcBef>
                <a:spcPct val="43750"/>
              </a:spcBef>
              <a:spcAft>
                <a:spcPct val="43750"/>
              </a:spcAft>
            </a:pPr>
            <a:r>
              <a:rPr dirty="0">
                <a:hlinkClick r:id="" action="ppaction://noaction"/>
              </a:rPr>
              <a:t>Entity form to render</a:t>
            </a:r>
          </a:p>
          <a:p>
            <a:endParaRPr dirty="0">
              <a:hlinkClick r:id="" action="ppaction://noaction"/>
            </a:endParaRPr>
          </a:p>
          <a:p>
            <a:pPr>
              <a:spcBef>
                <a:spcPct val="43750"/>
              </a:spcBef>
              <a:spcAft>
                <a:spcPct val="43750"/>
              </a:spcAft>
            </a:pPr>
            <a:r>
              <a:rPr dirty="0"/>
              <a:t>Because forms can submit information back to the server for processing, you will have less control over the rendering of entity forms as compared to the entity lists.</a:t>
            </a:r>
          </a:p>
          <a:p>
            <a:endParaRPr dirty="0"/>
          </a:p>
          <a:p>
            <a:pPr>
              <a:spcBef>
                <a:spcPct val="43750"/>
              </a:spcBef>
              <a:spcAft>
                <a:spcPct val="43750"/>
              </a:spcAft>
            </a:pPr>
            <a:r>
              <a:rPr dirty="0"/>
              <a:t>The following video shows how to extend entity list functionality with entity forms and display a Common Data Service record in a pop-up window or on a separate webpage.</a:t>
            </a:r>
          </a:p>
          <a:p>
            <a:endParaRPr dirty="0"/>
          </a:p>
          <a:p>
            <a:pPr>
              <a:spcBef>
                <a:spcPct val="43750"/>
              </a:spcBef>
              <a:spcAft>
                <a:spcPct val="43750"/>
              </a:spcAft>
            </a:pPr>
            <a:r>
              <a:rPr dirty="0"/>
              <a:t>[!VIDEO https://www.microsoft.com/videoplayer/embed/RE4AjtN]</a:t>
            </a: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Link: https://docs.microsoft.com/en-us/learn/modules/portals-access-common-data-service/4-exercise </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extLst>
      <p:ext uri="{BB962C8B-B14F-4D97-AF65-F5344CB8AC3E}">
        <p14:creationId xmlns:p14="http://schemas.microsoft.com/office/powerpoint/2010/main" val="1888337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Modern audience</a:t>
            </a:r>
          </a:p>
          <a:p>
            <a:pPr algn="l"/>
            <a:r>
              <a:rPr lang="en-US" b="0" i="0" dirty="0">
                <a:effectLst/>
                <a:latin typeface="Segoe UI" panose="020B0502040204020203" pitchFamily="34" charset="0"/>
              </a:rPr>
              <a:t>Out-of-the-box mobile optimizations for portal and knowledge articles ensure that customers can get the help that they need, any time and from any device.</a:t>
            </a:r>
          </a:p>
          <a:p>
            <a:pPr lvl="1" algn="l">
              <a:buFont typeface="Arial" panose="020B0604020202020204" pitchFamily="34" charset="0"/>
              <a:buChar char="•"/>
            </a:pPr>
            <a:r>
              <a:rPr lang="en-US" b="0" i="0" dirty="0">
                <a:effectLst/>
                <a:latin typeface="Segoe UI" panose="020B0502040204020203" pitchFamily="34" charset="0"/>
              </a:rPr>
              <a:t>The majority of global consumers now expect brands and organizations to offer a self-service portal.</a:t>
            </a:r>
          </a:p>
          <a:p>
            <a:pPr lvl="1" algn="l">
              <a:buFont typeface="Arial" panose="020B0604020202020204" pitchFamily="34" charset="0"/>
              <a:buChar char="•"/>
            </a:pPr>
            <a:r>
              <a:rPr lang="en-US" b="0" i="0" dirty="0">
                <a:effectLst/>
                <a:latin typeface="Segoe UI" panose="020B0502040204020203" pitchFamily="34" charset="0"/>
              </a:rPr>
              <a:t>Nearly one-third of consumers keep in touch with brands they've done business with to make sure that they are getting the most out of their purchase.</a:t>
            </a:r>
          </a:p>
          <a:p>
            <a:pPr lvl="1" algn="l">
              <a:buFont typeface="Arial" panose="020B0604020202020204" pitchFamily="34" charset="0"/>
              <a:buChar char="•"/>
            </a:pPr>
            <a:r>
              <a:rPr lang="en-US" b="0" i="0" dirty="0">
                <a:effectLst/>
                <a:latin typeface="Segoe UI" panose="020B0502040204020203" pitchFamily="34" charset="0"/>
              </a:rPr>
              <a:t>Half of the consumers are using multiple channels to stay connected, including web, mobile, telephone, social, and self-service channels. Often, consumers use many channels for a single support experience.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Modern business</a:t>
            </a:r>
          </a:p>
          <a:p>
            <a:pPr lvl="1" algn="l">
              <a:buFont typeface="Arial" panose="020B0604020202020204" pitchFamily="34" charset="0"/>
              <a:buChar char="•"/>
            </a:pPr>
            <a:r>
              <a:rPr lang="en-US" b="1" i="0" dirty="0">
                <a:effectLst/>
                <a:latin typeface="Segoe UI" panose="020B0502040204020203" pitchFamily="34" charset="0"/>
              </a:rPr>
              <a:t>Provide self-service support</a:t>
            </a:r>
            <a:r>
              <a:rPr lang="en-US" b="0" i="0" dirty="0">
                <a:effectLst/>
                <a:latin typeface="Segoe UI" panose="020B0502040204020203" pitchFamily="34" charset="0"/>
              </a:rPr>
              <a:t> - When your business is growing, rather than having to employ extra staff in call centers, you could use Power Apps portals to add self-service capabilities to your website so that your customers can search knowledge articles, engage with other customers, find answers, and create support cases when needed (that go directly into Dynamics 365 Customer Service), all without a single interaction from your resources.</a:t>
            </a:r>
          </a:p>
          <a:p>
            <a:pPr lvl="1" algn="l">
              <a:buFont typeface="Arial" panose="020B0604020202020204" pitchFamily="34" charset="0"/>
              <a:buChar char="•"/>
            </a:pPr>
            <a:r>
              <a:rPr lang="en-US" b="1" i="0" dirty="0">
                <a:effectLst/>
                <a:latin typeface="Segoe UI" panose="020B0502040204020203" pitchFamily="34" charset="0"/>
              </a:rPr>
              <a:t>Build a sales pipeline</a:t>
            </a:r>
            <a:r>
              <a:rPr lang="en-US" b="0" i="0" dirty="0">
                <a:effectLst/>
                <a:latin typeface="Segoe UI" panose="020B0502040204020203" pitchFamily="34" charset="0"/>
              </a:rPr>
              <a:t> - When a lead fills out a </a:t>
            </a:r>
            <a:r>
              <a:rPr lang="en-US" b="1" i="0" dirty="0">
                <a:effectLst/>
                <a:latin typeface="Segoe UI" panose="020B0502040204020203" pitchFamily="34" charset="0"/>
              </a:rPr>
              <a:t>Contact Us</a:t>
            </a:r>
            <a:r>
              <a:rPr lang="en-US" b="0" i="0" dirty="0">
                <a:effectLst/>
                <a:latin typeface="Segoe UI" panose="020B0502040204020203" pitchFamily="34" charset="0"/>
              </a:rPr>
              <a:t> form on your company website, this information is recorded in Dynamics 365 Sales where the record can become part of your sales pipeline automatically.</a:t>
            </a:r>
          </a:p>
          <a:p>
            <a:pPr lvl="1" algn="l">
              <a:buFont typeface="Arial" panose="020B0604020202020204" pitchFamily="34" charset="0"/>
              <a:buChar char="•"/>
            </a:pPr>
            <a:r>
              <a:rPr lang="en-US" b="1" i="0" dirty="0">
                <a:effectLst/>
                <a:latin typeface="Segoe UI" panose="020B0502040204020203" pitchFamily="34" charset="0"/>
              </a:rPr>
              <a:t>Empower employees</a:t>
            </a:r>
            <a:r>
              <a:rPr lang="en-US" b="0" i="0" dirty="0">
                <a:effectLst/>
                <a:latin typeface="Segoe UI" panose="020B0502040204020203" pitchFamily="34" charset="0"/>
              </a:rPr>
              <a:t> - When an employee needs a new computer, they can fill out an online form, where the information will be recorded in Common Data Service so the helpdesk staff can immediately access and process this information.</a:t>
            </a:r>
          </a:p>
          <a:p>
            <a:pPr lvl="1" algn="l">
              <a:buFont typeface="Arial" panose="020B0604020202020204" pitchFamily="34" charset="0"/>
              <a:buChar char="•"/>
            </a:pPr>
            <a:r>
              <a:rPr lang="en-US" b="1" i="0" dirty="0">
                <a:effectLst/>
                <a:latin typeface="Segoe UI" panose="020B0502040204020203" pitchFamily="34" charset="0"/>
              </a:rPr>
              <a:t>Engage mobile workforce</a:t>
            </a:r>
            <a:r>
              <a:rPr lang="en-US" b="0" i="0" dirty="0">
                <a:effectLst/>
                <a:latin typeface="Segoe UI" panose="020B0502040204020203" pitchFamily="34" charset="0"/>
              </a:rPr>
              <a:t> - Empower agents on any device, wherever they work. Field technicians can process and complete work orders in the field, instantly updating Dynamics 365 Field Service.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Power Apps portals capabilities</a:t>
            </a:r>
          </a:p>
          <a:p>
            <a:pPr algn="l"/>
            <a:r>
              <a:rPr lang="en-US" b="0" i="0" dirty="0">
                <a:effectLst/>
                <a:latin typeface="Segoe UI" panose="020B0502040204020203" pitchFamily="34" charset="0"/>
              </a:rPr>
              <a:t>Power Apps portals are built on top of Common Data Service. This architecture comes with a major benefit. All the differentiating features of model-driven Power Apps are the features of Power Apps portals as well, including:</a:t>
            </a:r>
          </a:p>
          <a:p>
            <a:pPr lvl="1" algn="l">
              <a:buFont typeface="Arial" panose="020B0604020202020204" pitchFamily="34" charset="0"/>
              <a:buChar char="•"/>
            </a:pPr>
            <a:r>
              <a:rPr lang="en-US" b="0" i="0" dirty="0">
                <a:effectLst/>
                <a:latin typeface="Segoe UI" panose="020B0502040204020203" pitchFamily="34" charset="0"/>
              </a:rPr>
              <a:t>Centralized management</a:t>
            </a:r>
          </a:p>
          <a:p>
            <a:pPr lvl="1" algn="l">
              <a:buFont typeface="Arial" panose="020B0604020202020204" pitchFamily="34" charset="0"/>
              <a:buChar char="•"/>
            </a:pPr>
            <a:r>
              <a:rPr lang="en-US" b="0" i="0" dirty="0">
                <a:effectLst/>
                <a:latin typeface="Segoe UI" panose="020B0502040204020203" pitchFamily="34" charset="0"/>
              </a:rPr>
              <a:t>Common Data Model</a:t>
            </a:r>
          </a:p>
          <a:p>
            <a:pPr lvl="1" algn="l">
              <a:buFont typeface="Arial" panose="020B0604020202020204" pitchFamily="34" charset="0"/>
              <a:buChar char="•"/>
            </a:pPr>
            <a:r>
              <a:rPr lang="en-US" b="0" i="0" dirty="0">
                <a:effectLst/>
                <a:latin typeface="Segoe UI" panose="020B0502040204020203" pitchFamily="34" charset="0"/>
              </a:rPr>
              <a:t>Roles and permissions</a:t>
            </a:r>
          </a:p>
          <a:p>
            <a:pPr lvl="1" algn="l">
              <a:buFont typeface="Arial" panose="020B0604020202020204" pitchFamily="34" charset="0"/>
              <a:buChar char="•"/>
            </a:pPr>
            <a:r>
              <a:rPr lang="en-US" b="0" i="0" dirty="0">
                <a:effectLst/>
                <a:latin typeface="Segoe UI" panose="020B0502040204020203" pitchFamily="34" charset="0"/>
              </a:rPr>
              <a:t>Forms and views</a:t>
            </a:r>
          </a:p>
          <a:p>
            <a:pPr lvl="1" algn="l">
              <a:buFont typeface="Arial" panose="020B0604020202020204" pitchFamily="34" charset="0"/>
              <a:buChar char="•"/>
            </a:pPr>
            <a:r>
              <a:rPr lang="en-US" b="0" i="0" dirty="0">
                <a:effectLst/>
                <a:latin typeface="Segoe UI" panose="020B0502040204020203" pitchFamily="34" charset="0"/>
              </a:rPr>
              <a:t>Business rules</a:t>
            </a:r>
          </a:p>
          <a:p>
            <a:pPr lvl="1" algn="l">
              <a:buFont typeface="Arial" panose="020B0604020202020204" pitchFamily="34" charset="0"/>
              <a:buChar char="•"/>
            </a:pPr>
            <a:r>
              <a:rPr lang="en-US" b="0" i="0" dirty="0">
                <a:effectLst/>
                <a:latin typeface="Segoe UI" panose="020B0502040204020203" pitchFamily="34" charset="0"/>
              </a:rPr>
              <a:t>Declarative workflows and actions</a:t>
            </a:r>
          </a:p>
          <a:p>
            <a:pPr lvl="1" algn="l">
              <a:buFont typeface="Arial" panose="020B0604020202020204" pitchFamily="34" charset="0"/>
              <a:buChar char="•"/>
            </a:pPr>
            <a:r>
              <a:rPr lang="en-US" b="0" i="0" dirty="0">
                <a:effectLst/>
                <a:latin typeface="Segoe UI" panose="020B0502040204020203" pitchFamily="34" charset="0"/>
              </a:rPr>
              <a:t>Plug-in architecture</a:t>
            </a:r>
          </a:p>
          <a:p>
            <a:pPr lvl="1" algn="l">
              <a:buFont typeface="Arial" panose="020B0604020202020204" pitchFamily="34" charset="0"/>
              <a:buChar char="•"/>
            </a:pPr>
            <a:r>
              <a:rPr lang="en-US" b="0" i="0" dirty="0">
                <a:effectLst/>
                <a:latin typeface="Segoe UI" panose="020B0502040204020203" pitchFamily="34" charset="0"/>
              </a:rPr>
              <a:t>Integration with other services</a:t>
            </a:r>
          </a:p>
          <a:p>
            <a:pPr lvl="1" algn="l">
              <a:buFont typeface="Arial" panose="020B0604020202020204" pitchFamily="34" charset="0"/>
              <a:buChar char="•"/>
            </a:pPr>
            <a:r>
              <a:rPr lang="en-US" b="0" i="0" dirty="0">
                <a:effectLst/>
                <a:latin typeface="Segoe UI" panose="020B0502040204020203" pitchFamily="34" charset="0"/>
              </a:rPr>
              <a:t>Common Data Service extensibility</a:t>
            </a:r>
          </a:p>
          <a:p>
            <a:pPr lvl="1" algn="l">
              <a:buFont typeface="Arial" panose="020B0604020202020204" pitchFamily="34" charset="0"/>
              <a:buChar char="•"/>
            </a:pPr>
            <a:r>
              <a:rPr lang="en-US" b="0" i="0" dirty="0">
                <a:effectLst/>
                <a:latin typeface="Segoe UI" panose="020B0502040204020203" pitchFamily="34" charset="0"/>
              </a:rPr>
              <a:t>Audit</a:t>
            </a:r>
          </a:p>
          <a:p>
            <a:pPr algn="l"/>
            <a:endParaRPr lang="en-US" b="1" i="0" dirty="0">
              <a:effectLst/>
              <a:latin typeface="Segoe UI" panose="020B0502040204020203" pitchFamily="34" charset="0"/>
            </a:endParaRPr>
          </a:p>
          <a:p>
            <a:pPr algn="l"/>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3:01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688346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11/18/2020 3:01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78997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rPr dirty="0"/>
              <a:t>A variety of configuration-only tools and features are available for building a Microsoft Power Apps portals application. Examples of these tools and features include entity lists, entity forms, web forms, and the ability to integrate other technologies such as SharePoint and Microsoft Power BI. You might encounter features that are not easily configured by using the available low-code or no-code features.</a:t>
            </a:r>
          </a:p>
          <a:p>
            <a:endParaRPr dirty="0"/>
          </a:p>
          <a:p>
            <a:pPr>
              <a:spcBef>
                <a:spcPct val="43750"/>
              </a:spcBef>
              <a:spcAft>
                <a:spcPct val="43750"/>
              </a:spcAft>
            </a:pPr>
            <a:r>
              <a:rPr dirty="0"/>
              <a:t>Liquid template language in portal pages and templates begins to extend your web application and allows you to manipulate and display content in a variety of ways.</a:t>
            </a:r>
          </a:p>
          <a:p>
            <a:endParaRPr dirty="0"/>
          </a:p>
          <a:p>
            <a:pPr>
              <a:spcBef>
                <a:spcPct val="43750"/>
              </a:spcBef>
              <a:spcAft>
                <a:spcPct val="43750"/>
              </a:spcAft>
            </a:pPr>
            <a:r>
              <a:rPr dirty="0"/>
              <a:t>Power Apps portals features can also be further extended by using standard web technologies such as HTML, JavaScript, and Cascading Style Sheets (CSS).</a:t>
            </a:r>
          </a:p>
          <a:p>
            <a:endParaRPr dirty="0"/>
          </a:p>
          <a:p>
            <a:pPr>
              <a:spcBef>
                <a:spcPct val="43750"/>
              </a:spcBef>
              <a:spcAft>
                <a:spcPct val="43750"/>
              </a:spcAft>
            </a:pPr>
            <a:r>
              <a:rPr dirty="0"/>
              <a:t>You might also encounter situations where you need to update or create data in Common Data Service without submitting an entity form or a web form. A common method is to build a standalone web application with an API that can be called from the Power Apps portal and that will act as a liaison to update Common Data Service.</a:t>
            </a:r>
          </a:p>
          <a:p>
            <a:endParaRPr dirty="0"/>
          </a:p>
          <a:p>
            <a:pPr>
              <a:spcBef>
                <a:spcPct val="43750"/>
              </a:spcBef>
              <a:spcAft>
                <a:spcPct val="43750"/>
              </a:spcAft>
            </a:pPr>
            <a:r>
              <a:rPr dirty="0"/>
              <a:t>After you have configured and customized your portal, another concern that you might have is determining how to ensure that your work is saved in a source control system and how to ensure that your portal can be deployed to a test or production portal.</a:t>
            </a:r>
          </a:p>
        </p:txBody>
      </p:sp>
      <p:sp>
        <p:nvSpPr>
          <p:cNvPr id="4" name="Slide Number Placeholder 3"/>
          <p:cNvSpPr>
            <a:spLocks noGrp="1"/>
          </p:cNvSpPr>
          <p:nvPr>
            <p:ph type="sldNum" sz="quarter" idx="10"/>
          </p:nvPr>
        </p:nvSpPr>
        <p:spPr/>
        <p:txBody>
          <a:bodyPr/>
          <a:lstStyle/>
          <a:p>
            <a:fld id="{6101C5E1-D8E9-464D-A93E-CE21651935A7}" type="slidenum">
              <a:rPr lang="en-US" smtClean="0"/>
              <a:t>42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t>Power Apps portals do not support client-side business rules, JavaScript web resource, or Power Apps component framework controls that are commonplace with the model-driven forms. As a result, portal deployments will occasionally become blocked because expectations of the same or similar form behavior can't be met. Instead, entity lists, entity forms, and web forms include a custom JavaScript option that allows developers to add scripts that implement equivalent functionality.</a:t>
            </a:r>
          </a:p>
          <a:p>
            <a:endParaRPr/>
          </a:p>
          <a:p>
            <a:pPr>
              <a:spcBef>
                <a:spcPct val="43750"/>
              </a:spcBef>
              <a:spcAft>
                <a:spcPct val="43750"/>
              </a:spcAft>
            </a:pPr>
            <a:r>
              <a:t>However, the portals are based on model-driven apps that are underpinned by Common Data Service. In fact, portals deliver functionality that is already available in a model-driven app but only to the portal users, meaning that:</a:t>
            </a:r>
          </a:p>
          <a:p>
            <a:endParaRPr/>
          </a:p>
          <a:p>
            <a:pPr lvl="1" indent="-285750">
              <a:buChar char="•"/>
            </a:pPr>
            <a:r>
              <a:t>Entity-scope business rules still apply because they are implemented on the server.</a:t>
            </a:r>
          </a:p>
          <a:p>
            <a:endParaRPr/>
          </a:p>
          <a:p>
            <a:pPr lvl="1" indent="-285750">
              <a:buChar char="•"/>
            </a:pPr>
            <a:r>
              <a:t>Workflows and Microsoft Power Automate flows are still triggered, regardless of whether a triggering action was run inside a model-driven app or a portal. The workflows can also be called explicitly by using form configuration on the portal.</a:t>
            </a:r>
          </a:p>
          <a:p>
            <a:endParaRPr/>
          </a:p>
          <a:p>
            <a:pPr lvl="1" indent="-285750">
              <a:buChar char="•"/>
            </a:pPr>
            <a:r>
              <a:t>When a portal user interacts with Common Data Service records, the server-side code runs as usual. Developers can pass relevant portal context to plug-ins when the records are updated by portal users who are employing entity forms. That approach adds some server-side code extensibility to the portals and enables various integration scenarios.</a:t>
            </a:r>
          </a:p>
        </p:txBody>
      </p:sp>
      <p:sp>
        <p:nvSpPr>
          <p:cNvPr id="4" name="Slide Number Placeholder 3"/>
          <p:cNvSpPr>
            <a:spLocks noGrp="1"/>
          </p:cNvSpPr>
          <p:nvPr>
            <p:ph type="sldNum" sz="quarter" idx="10"/>
          </p:nvPr>
        </p:nvSpPr>
        <p:spPr/>
        <p:txBody>
          <a:bodyPr/>
          <a:lstStyle/>
          <a:p>
            <a:fld id="{6101C5E1-D8E9-464D-A93E-CE21651935A7}" type="slidenum">
              <a:rPr lang="en-US" smtClean="0"/>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Application lifecycle management (ALM) is important as the applications that your organization builds become more complex and as more of your company depends on their stability.</a:t>
            </a:r>
          </a:p>
          <a:p>
            <a:endParaRPr/>
          </a:p>
          <a:p>
            <a:pPr>
              <a:spcBef>
                <a:spcPct val="43750"/>
              </a:spcBef>
              <a:spcAft>
                <a:spcPct val="43750"/>
              </a:spcAft>
            </a:pPr>
            <a:r>
              <a:t>If you create a model-driven Power App, a Power Automate flow, or any other object to build a business solution on a Common Data Service environment, you would typically contain these assets in a </a:t>
            </a:r>
            <a:r>
              <a:rPr i="1"/>
              <a:t>solution</a:t>
            </a:r>
            <a:r>
              <a:t> and export the single solution file from one environment to another. The solution file can also be </a:t>
            </a:r>
            <a:r>
              <a:rPr i="1"/>
              <a:t>unpacked</a:t>
            </a:r>
            <a:r>
              <a:t> into discreet file components and uploaded to a source control system (such as Microsoft Azure DevOps) that will maintain a repository of the solution and track the various changes. Many tools are provided by Microsoft and the community to automate the ALM process.</a:t>
            </a:r>
          </a:p>
          <a:p>
            <a:endParaRPr/>
          </a:p>
          <a:p>
            <a:pPr>
              <a:spcBef>
                <a:spcPct val="43750"/>
              </a:spcBef>
              <a:spcAft>
                <a:spcPct val="43750"/>
              </a:spcAft>
            </a:pPr>
            <a:r>
              <a:t>For more information, see </a:t>
            </a:r>
            <a:r>
              <a:rPr>
                <a:hlinkClick r:id="rId3"/>
              </a:rPr>
              <a:t>Application lifecycle management (ALM) with Microsoft Power Platform</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Power Apps portals configuration is stored directly within Common Data Service as records known as </a:t>
            </a:r>
            <a:r>
              <a:rPr i="1" dirty="0"/>
              <a:t>portal metadata</a:t>
            </a:r>
            <a:r>
              <a:rPr dirty="0"/>
              <a:t>. When you provision a Power Apps portal, the portal template that you choose will populate a number of portal-specific Common Data Service entities with data that describe the website structure, webpages, content, entity list configuration, entity form configuration, and so on. As you configure the portal by using Power Apps portals Studio or other tools, you are changing or adding to the portal metadata.</a:t>
            </a:r>
          </a:p>
          <a:p>
            <a:endParaRPr dirty="0">
              <a:hlinkClick r:id="" action="ppaction://noaction"/>
            </a:endParaRPr>
          </a:p>
          <a:p>
            <a:pPr>
              <a:spcBef>
                <a:spcPct val="43750"/>
              </a:spcBef>
              <a:spcAft>
                <a:spcPct val="43750"/>
              </a:spcAft>
            </a:pPr>
            <a:r>
              <a:rPr dirty="0"/>
              <a:t>Portal metadata can't be added to a Common Data Service solution file. The challenge is how to move the portal metadata records from one environment to another. While model-driven Power Apps have built-in features to export and import data, these features work for a single entity and must be sequenced based on data relationships.</a:t>
            </a:r>
          </a:p>
          <a:p>
            <a:endParaRPr dirty="0"/>
          </a:p>
          <a:p>
            <a:pPr>
              <a:spcBef>
                <a:spcPct val="43750"/>
              </a:spcBef>
              <a:spcAft>
                <a:spcPct val="43750"/>
              </a:spcAft>
            </a:pPr>
            <a:r>
              <a:rPr dirty="0"/>
              <a:t>Portal metadata is stored in over 50 interconnected, unique entities. In addition, functionality is built into the portal solutions that will be triggered as records are created. For example, as a webpage record is added to the portal, a corresponding webpage record will be created for each provisioned language. Using an import tool might inadvertently duplicate webpage records.</a:t>
            </a:r>
          </a:p>
          <a:p>
            <a:endParaRPr dirty="0"/>
          </a:p>
          <a:p>
            <a:pPr>
              <a:spcBef>
                <a:spcPct val="43750"/>
              </a:spcBef>
              <a:spcAft>
                <a:spcPct val="43750"/>
              </a:spcAft>
            </a:pPr>
            <a:r>
              <a:rPr dirty="0"/>
              <a:t>You can move portal metadata from one environment to another by using tools that are available from the community and Microsoft.</a:t>
            </a:r>
          </a:p>
        </p:txBody>
      </p:sp>
      <p:sp>
        <p:nvSpPr>
          <p:cNvPr id="4" name="Slide Number Placeholder 3"/>
          <p:cNvSpPr>
            <a:spLocks noGrp="1"/>
          </p:cNvSpPr>
          <p:nvPr>
            <p:ph type="sldNum" sz="quarter" idx="10"/>
          </p:nvPr>
        </p:nvSpPr>
        <p:spPr/>
        <p:txBody>
          <a:bodyPr/>
          <a:lstStyle/>
          <a:p>
            <a:fld id="{6101C5E1-D8E9-464D-A93E-CE21651935A7}" type="slidenum">
              <a:rPr lang="en-US" smtClean="0"/>
              <a:t>45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20000"/>
          </a:bodyPr>
          <a:lstStyle/>
          <a:p>
            <a:pPr>
              <a:spcBef>
                <a:spcPct val="43750"/>
              </a:spcBef>
              <a:spcAft>
                <a:spcPct val="43750"/>
              </a:spcAft>
            </a:pPr>
            <a:r>
              <a:rPr dirty="0"/>
              <a:t>The </a:t>
            </a:r>
            <a:r>
              <a:rPr b="1" dirty="0"/>
              <a:t>Configuration Migration</a:t>
            </a:r>
            <a:r>
              <a:rPr dirty="0"/>
              <a:t> tool is an application that can be run as a Windows desktop application or invoked as a PowerShell cmdlet. The tool can export and import a set of Common Data Service records and maintain the entity relationships.</a:t>
            </a:r>
          </a:p>
          <a:p>
            <a:endParaRPr dirty="0">
              <a:hlinkClick r:id="" action="ppaction://noaction"/>
            </a:endParaRPr>
          </a:p>
          <a:p>
            <a:pPr>
              <a:spcBef>
                <a:spcPct val="43750"/>
              </a:spcBef>
              <a:spcAft>
                <a:spcPct val="43750"/>
              </a:spcAft>
            </a:pPr>
            <a:r>
              <a:rPr dirty="0"/>
              <a:t>[!NOTE] The </a:t>
            </a:r>
            <a:r>
              <a:rPr b="1" dirty="0"/>
              <a:t>Configuration Migration</a:t>
            </a:r>
            <a:r>
              <a:rPr dirty="0"/>
              <a:t> tool is designed for smaller datasets (specifically configuration data, such as portal metadata) and is not suited for high-volume data migrations or integrations.</a:t>
            </a:r>
          </a:p>
          <a:p>
            <a:endParaRPr dirty="0"/>
          </a:p>
          <a:p>
            <a:pPr>
              <a:spcBef>
                <a:spcPct val="43750"/>
              </a:spcBef>
              <a:spcAft>
                <a:spcPct val="43750"/>
              </a:spcAft>
            </a:pPr>
            <a:r>
              <a:rPr dirty="0"/>
              <a:t>The </a:t>
            </a:r>
            <a:r>
              <a:rPr b="1" dirty="0"/>
              <a:t>Configuration Migration</a:t>
            </a:r>
            <a:r>
              <a:rPr dirty="0"/>
              <a:t> tool will use a schema file to determine which Common Data Service entities to export to a data file. Microsoft has a predefined schema file for each of the portal templates to identify the specific portal metadata Common Data Service entities.</a:t>
            </a:r>
          </a:p>
          <a:p>
            <a:endParaRPr dirty="0"/>
          </a:p>
          <a:p>
            <a:pPr>
              <a:spcBef>
                <a:spcPct val="43750"/>
              </a:spcBef>
              <a:spcAft>
                <a:spcPct val="43750"/>
              </a:spcAft>
            </a:pPr>
            <a:r>
              <a:rPr dirty="0"/>
              <a:t>After you have set up your Power Apps portal configuration, you can run the </a:t>
            </a:r>
            <a:r>
              <a:rPr b="1" dirty="0"/>
              <a:t>Configuration Migration</a:t>
            </a:r>
            <a:r>
              <a:rPr dirty="0"/>
              <a:t> tool to export your portal metadata to an XML file by using the schema that corresponds to your portal template.</a:t>
            </a:r>
          </a:p>
          <a:p>
            <a:endParaRPr dirty="0"/>
          </a:p>
          <a:p>
            <a:pPr>
              <a:spcBef>
                <a:spcPct val="43750"/>
              </a:spcBef>
              <a:spcAft>
                <a:spcPct val="43750"/>
              </a:spcAft>
            </a:pPr>
            <a:r>
              <a:rPr dirty="0"/>
              <a:t>Ideally, the portal metadata file should be uploaded to a source control repository, where the changes can be tracked and used to deploy to other environments.</a:t>
            </a:r>
          </a:p>
          <a:p>
            <a:endParaRPr dirty="0"/>
          </a:p>
          <a:p>
            <a:pPr>
              <a:spcBef>
                <a:spcPct val="43750"/>
              </a:spcBef>
              <a:spcAft>
                <a:spcPct val="43750"/>
              </a:spcAft>
            </a:pPr>
            <a:r>
              <a:rPr dirty="0"/>
              <a:t>You will also need to deploy any configurations that are made to Common Data Service, such as new entities and model-driven forms and views that are used by portal entity lists and entity forms. You would move this configuration by using </a:t>
            </a:r>
            <a:r>
              <a:rPr i="1" dirty="0"/>
              <a:t>solutions</a:t>
            </a:r>
            <a:r>
              <a:rPr dirty="0"/>
              <a:t>. For more information, see </a:t>
            </a:r>
            <a:r>
              <a:rPr dirty="0">
                <a:hlinkClick r:id="rId3"/>
              </a:rPr>
              <a:t>Solutions Overview</a:t>
            </a:r>
            <a:r>
              <a:rPr dirty="0"/>
              <a:t>.</a:t>
            </a:r>
          </a:p>
          <a:p>
            <a:endParaRPr dirty="0"/>
          </a:p>
          <a:p>
            <a:pPr>
              <a:spcBef>
                <a:spcPct val="43750"/>
              </a:spcBef>
              <a:spcAft>
                <a:spcPct val="43750"/>
              </a:spcAft>
            </a:pPr>
            <a:r>
              <a:rPr dirty="0"/>
              <a:t>On your destination environment, you can then run the </a:t>
            </a:r>
            <a:r>
              <a:rPr b="1" dirty="0"/>
              <a:t>Configuration Migration</a:t>
            </a:r>
            <a:r>
              <a:rPr dirty="0"/>
              <a:t> tool to import the portal metadata file to update the portal configuration.</a:t>
            </a:r>
          </a:p>
          <a:p>
            <a:endParaRPr dirty="0"/>
          </a:p>
          <a:p>
            <a:pPr>
              <a:spcBef>
                <a:spcPct val="43750"/>
              </a:spcBef>
              <a:spcAft>
                <a:spcPct val="43750"/>
              </a:spcAft>
            </a:pPr>
            <a:r>
              <a:rPr dirty="0"/>
              <a:t>[!CAUTION] Using the </a:t>
            </a:r>
            <a:r>
              <a:rPr b="1" dirty="0"/>
              <a:t>Configuration Migration</a:t>
            </a:r>
            <a:r>
              <a:rPr dirty="0"/>
              <a:t> tool will move over all and overwrite existing portal metadata. Situations might occur where content is specific to the environment (for example, hyperlinks to specific URLs). After the data has been migrated, you might need to update some content directly in the destination portal.</a:t>
            </a:r>
          </a:p>
          <a:p>
            <a:endParaRPr dirty="0"/>
          </a:p>
          <a:p>
            <a:pPr>
              <a:spcBef>
                <a:spcPct val="43750"/>
              </a:spcBef>
              <a:spcAft>
                <a:spcPct val="43750"/>
              </a:spcAft>
            </a:pPr>
            <a:r>
              <a:rPr dirty="0"/>
              <a:t>For more information, see </a:t>
            </a:r>
            <a:r>
              <a:rPr dirty="0">
                <a:hlinkClick r:id="rId4"/>
              </a:rPr>
              <a:t>Migrate portal configuration</a:t>
            </a:r>
            <a:r>
              <a:rPr dirty="0"/>
              <a:t>.</a:t>
            </a:r>
          </a:p>
        </p:txBody>
      </p:sp>
      <p:sp>
        <p:nvSpPr>
          <p:cNvPr id="4" name="Slide Number Placeholder 3"/>
          <p:cNvSpPr>
            <a:spLocks noGrp="1"/>
          </p:cNvSpPr>
          <p:nvPr>
            <p:ph type="sldNum" sz="quarter" idx="10"/>
          </p:nvPr>
        </p:nvSpPr>
        <p:spPr/>
        <p:txBody>
          <a:bodyPr/>
          <a:lstStyle/>
          <a:p>
            <a:fld id="{6101C5E1-D8E9-464D-A93E-CE21651935A7}" type="slidenum">
              <a:rPr lang="en-US" smtClean="0"/>
              <a:t>46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2500" lnSpcReduction="20000"/>
          </a:bodyPr>
          <a:lstStyle/>
          <a:p>
            <a:pPr>
              <a:spcBef>
                <a:spcPct val="43750"/>
              </a:spcBef>
              <a:spcAft>
                <a:spcPct val="43750"/>
              </a:spcAft>
            </a:pPr>
            <a:r>
              <a:rPr dirty="0"/>
              <a:t>Power Apps portals does not support client-side business rules or custom JavaScript processes that are available on model-driven forms. However, custom JavaScript can be added directly to a portal page in the Power Apps portals Studio source code editor and to web templates.</a:t>
            </a:r>
          </a:p>
          <a:p>
            <a:endParaRPr dirty="0"/>
          </a:p>
          <a:p>
            <a:pPr>
              <a:spcBef>
                <a:spcPct val="43750"/>
              </a:spcBef>
              <a:spcAft>
                <a:spcPct val="43750"/>
              </a:spcAft>
            </a:pPr>
            <a:r>
              <a:rPr dirty="0"/>
              <a:t>[!div class="mx-</a:t>
            </a:r>
            <a:r>
              <a:rPr dirty="0" err="1"/>
              <a:t>imgBorder</a:t>
            </a:r>
            <a:r>
              <a:rPr dirty="0"/>
              <a:t>"] </a:t>
            </a:r>
            <a:r>
              <a:rPr dirty="0">
                <a:hlinkClick r:id="" action="ppaction://noaction"/>
              </a:rPr>
              <a:t>JavaScript in Portal Studio</a:t>
            </a:r>
          </a:p>
          <a:p>
            <a:endParaRPr dirty="0">
              <a:hlinkClick r:id="" action="ppaction://noaction"/>
            </a:endParaRPr>
          </a:p>
          <a:p>
            <a:pPr>
              <a:spcBef>
                <a:spcPct val="43750"/>
              </a:spcBef>
              <a:spcAft>
                <a:spcPct val="43750"/>
              </a:spcAft>
            </a:pPr>
            <a:r>
              <a:rPr dirty="0"/>
              <a:t>In addition, the </a:t>
            </a:r>
            <a:r>
              <a:rPr b="1" dirty="0"/>
              <a:t>Entity Lists</a:t>
            </a:r>
            <a:r>
              <a:rPr dirty="0"/>
              <a:t>, </a:t>
            </a:r>
            <a:r>
              <a:rPr b="1" dirty="0"/>
              <a:t>Entity Forms</a:t>
            </a:r>
            <a:r>
              <a:rPr dirty="0"/>
              <a:t>, and </a:t>
            </a:r>
            <a:r>
              <a:rPr b="1" dirty="0"/>
              <a:t>Web Forms</a:t>
            </a:r>
            <a:r>
              <a:rPr dirty="0"/>
              <a:t> features include a custom JavaScript field that allows developers to add scripts that implement the required functionality.</a:t>
            </a:r>
          </a:p>
          <a:p>
            <a:endParaRPr dirty="0"/>
          </a:p>
          <a:p>
            <a:pPr>
              <a:spcBef>
                <a:spcPct val="43750"/>
              </a:spcBef>
              <a:spcAft>
                <a:spcPct val="43750"/>
              </a:spcAft>
            </a:pPr>
            <a:r>
              <a:rPr dirty="0"/>
              <a:t>The functionality can range from hiding controls, to replacing input controls with user-friendly equivalents, to invoking external web services and implementing sophisticated integration scenarios.</a:t>
            </a:r>
          </a:p>
          <a:p>
            <a:endParaRPr dirty="0"/>
          </a:p>
          <a:p>
            <a:pPr>
              <a:spcBef>
                <a:spcPct val="43750"/>
              </a:spcBef>
              <a:spcAft>
                <a:spcPct val="43750"/>
              </a:spcAft>
            </a:pPr>
            <a:r>
              <a:rPr dirty="0"/>
              <a:t>Out of the box, Power Apps portals includes the </a:t>
            </a:r>
            <a:r>
              <a:rPr dirty="0">
                <a:hlinkClick r:id="rId3"/>
              </a:rPr>
              <a:t>jQuery</a:t>
            </a:r>
            <a:r>
              <a:rPr dirty="0"/>
              <a:t> library that makes manipulation of page content and appearance a reasonably simple task.</a:t>
            </a:r>
          </a:p>
        </p:txBody>
      </p:sp>
      <p:sp>
        <p:nvSpPr>
          <p:cNvPr id="4" name="Slide Number Placeholder 3"/>
          <p:cNvSpPr>
            <a:spLocks noGrp="1"/>
          </p:cNvSpPr>
          <p:nvPr>
            <p:ph type="sldNum" sz="quarter" idx="10"/>
          </p:nvPr>
        </p:nvSpPr>
        <p:spPr/>
        <p:txBody>
          <a:bodyPr/>
          <a:lstStyle/>
          <a:p>
            <a:fld id="{6101C5E1-D8E9-464D-A93E-CE21651935A7}" type="slidenum">
              <a:rPr lang="en-US" smtClean="0"/>
              <a:t>47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rPr dirty="0"/>
              <a:t>A default </a:t>
            </a:r>
            <a:r>
              <a:rPr b="1" dirty="0"/>
              <a:t>Contact Us</a:t>
            </a:r>
            <a:r>
              <a:rPr dirty="0"/>
              <a:t> form that creates a lead in Common Data Service includes a mandatory </a:t>
            </a:r>
            <a:r>
              <a:rPr b="1" dirty="0"/>
              <a:t>Topic</a:t>
            </a:r>
            <a:r>
              <a:rPr dirty="0"/>
              <a:t> field. This field could be confusing to site visitors. You can't use CSS to hide the control because it leaves the red asterisk that indicates that the field is mandatory. JavaScript helps make your job of hiding the field relatively simple. To set this field to a predefined value and then hide it from view, go to portals Studio and add the following script to the source code of the page that contains the </a:t>
            </a:r>
            <a:r>
              <a:rPr b="1" dirty="0"/>
              <a:t>Contact Us</a:t>
            </a:r>
            <a:r>
              <a:rPr dirty="0"/>
              <a:t> form:</a:t>
            </a:r>
          </a:p>
          <a:p>
            <a:endParaRPr dirty="0"/>
          </a:p>
          <a:p>
            <a:r>
              <a:rPr dirty="0"/>
              <a:t>&lt;script&gt; $(document).ready ( function() { $("#subject").</a:t>
            </a:r>
            <a:r>
              <a:rPr dirty="0" err="1"/>
              <a:t>val</a:t>
            </a:r>
            <a:r>
              <a:rPr dirty="0"/>
              <a:t>('Submitted from contact us form'); // sets the value $("#subject").closest('tr').hide(); // hide the row containing the field } ); &lt;/script&gt; </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48</a:t>
            </a:fld>
            <a:endParaRPr lang="en-US"/>
          </a:p>
        </p:txBody>
      </p:sp>
    </p:spTree>
    <p:extLst>
      <p:ext uri="{BB962C8B-B14F-4D97-AF65-F5344CB8AC3E}">
        <p14:creationId xmlns:p14="http://schemas.microsoft.com/office/powerpoint/2010/main" val="2161567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rPr lang="en-US" dirty="0">
                <a:hlinkClick r:id="rId3"/>
              </a:rPr>
              <a:t>Add JavaScript to Page</a:t>
            </a:r>
          </a:p>
          <a:p>
            <a:endParaRPr lang="en-US" dirty="0">
              <a:hlinkClick r:id="rId3"/>
            </a:endParaRPr>
          </a:p>
          <a:p>
            <a:pPr>
              <a:spcBef>
                <a:spcPct val="43750"/>
              </a:spcBef>
              <a:spcAft>
                <a:spcPct val="43750"/>
              </a:spcAft>
            </a:pPr>
            <a:r>
              <a:rPr lang="en-US" dirty="0"/>
              <a:t>JavaScript is a simple way to add supplementary behavior or functionality to your Power Apps portal. It can be added directly to a page or added to the </a:t>
            </a:r>
            <a:r>
              <a:rPr lang="en-US" b="1" dirty="0"/>
              <a:t>Entity Form</a:t>
            </a:r>
            <a:r>
              <a:rPr lang="en-US" dirty="0"/>
              <a:t> configuration (through the Portal Management app) or as part of a web template, depending on your scoping needs. Script can be used on the form to:</a:t>
            </a:r>
          </a:p>
          <a:p>
            <a:endParaRPr lang="en-US" dirty="0"/>
          </a:p>
          <a:p>
            <a:pPr lvl="1" indent="-285750">
              <a:buChar char="•"/>
            </a:pPr>
            <a:r>
              <a:rPr lang="en-US" dirty="0"/>
              <a:t>Implement business rules.</a:t>
            </a:r>
          </a:p>
          <a:p>
            <a:endParaRPr lang="en-US" dirty="0"/>
          </a:p>
          <a:p>
            <a:pPr lvl="1" indent="-285750">
              <a:buChar char="•"/>
            </a:pPr>
            <a:r>
              <a:rPr lang="en-US" dirty="0"/>
              <a:t>Add dependencies between elements like dependent option sets.</a:t>
            </a:r>
          </a:p>
          <a:p>
            <a:endParaRPr lang="en-US" dirty="0"/>
          </a:p>
          <a:p>
            <a:pPr lvl="1" indent="-285750">
              <a:buChar char="•"/>
            </a:pPr>
            <a:r>
              <a:rPr lang="en-US" dirty="0"/>
              <a:t>Perform additional form validation.</a:t>
            </a:r>
          </a:p>
          <a:p>
            <a:endParaRPr lang="en-US" dirty="0"/>
          </a:p>
          <a:p>
            <a:pPr>
              <a:spcBef>
                <a:spcPct val="43750"/>
              </a:spcBef>
              <a:spcAft>
                <a:spcPct val="43750"/>
              </a:spcAft>
            </a:pPr>
            <a:r>
              <a:rPr lang="en-US" dirty="0"/>
              <a:t>These options provide reasonable alternatives to client-side business rules and scripting in model-driven forms.</a:t>
            </a:r>
          </a:p>
          <a:p>
            <a:endParaRPr lang="en-US" dirty="0"/>
          </a:p>
          <a:p>
            <a:pPr>
              <a:spcBef>
                <a:spcPct val="43750"/>
              </a:spcBef>
              <a:spcAft>
                <a:spcPct val="43750"/>
              </a:spcAft>
            </a:pPr>
            <a:r>
              <a:rPr lang="en-US" dirty="0"/>
              <a:t>[!VIDEO https://www.microsoft.com/videoplayer/embed/RE4AmL6]</a:t>
            </a:r>
          </a:p>
          <a:p>
            <a:endParaRPr lang="en-US" dirty="0"/>
          </a:p>
          <a:p>
            <a:pPr>
              <a:spcBef>
                <a:spcPct val="43750"/>
              </a:spcBef>
              <a:spcAft>
                <a:spcPct val="43750"/>
              </a:spcAft>
            </a:pPr>
            <a:r>
              <a:rPr lang="en-US" dirty="0"/>
              <a:t>For more information, see </a:t>
            </a:r>
            <a:r>
              <a:rPr lang="en-US" dirty="0">
                <a:hlinkClick r:id="rId4"/>
              </a:rPr>
              <a:t>Add custom JavaScript</a:t>
            </a:r>
            <a:r>
              <a:rPr lang="en-US" dirty="0"/>
              <a:t>.</a:t>
            </a:r>
          </a:p>
        </p:txBody>
      </p:sp>
      <p:sp>
        <p:nvSpPr>
          <p:cNvPr id="4" name="Slide Number Placeholder 3"/>
          <p:cNvSpPr>
            <a:spLocks noGrp="1"/>
          </p:cNvSpPr>
          <p:nvPr>
            <p:ph type="sldNum" sz="quarter" idx="10"/>
          </p:nvPr>
        </p:nvSpPr>
        <p:spPr/>
        <p:txBody>
          <a:bodyPr/>
          <a:lstStyle/>
          <a:p>
            <a:fld id="{6101C5E1-D8E9-464D-A93E-CE21651935A7}" type="slidenum">
              <a:rPr lang="en-US" smtClean="0"/>
              <a:t>49</a:t>
            </a:fld>
            <a:endParaRPr lang="en-US"/>
          </a:p>
        </p:txBody>
      </p:sp>
    </p:spTree>
    <p:extLst>
      <p:ext uri="{BB962C8B-B14F-4D97-AF65-F5344CB8AC3E}">
        <p14:creationId xmlns:p14="http://schemas.microsoft.com/office/powerpoint/2010/main" val="227848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Cascading Style Sheets (CSS) is a language that determines the style of a webpage by describing how its HTML elements are to be displayed, including text, fonts, colors, backgrounds borders, and margins.</a:t>
            </a:r>
          </a:p>
          <a:p>
            <a:endParaRPr dirty="0"/>
          </a:p>
          <a:p>
            <a:pPr>
              <a:spcBef>
                <a:spcPct val="43750"/>
              </a:spcBef>
              <a:spcAft>
                <a:spcPct val="43750"/>
              </a:spcAft>
            </a:pPr>
            <a:r>
              <a:rPr dirty="0"/>
              <a:t>Making changes to the style of your portal pages can be as simple as applying CSS statements directly to a page in the </a:t>
            </a:r>
            <a:r>
              <a:rPr b="1" dirty="0"/>
              <a:t>Custom CSS</a:t>
            </a:r>
            <a:r>
              <a:rPr dirty="0"/>
              <a:t> field. For example, if you need to increase the height of the navigation bar at the top of a home page to fit a logo, you can edit the page properties and add a custom CSS statement.</a:t>
            </a:r>
          </a:p>
          <a:p>
            <a:endParaRPr dirty="0"/>
          </a:p>
          <a:p>
            <a:r>
              <a:rPr dirty="0"/>
              <a:t>.navbar-static-</a:t>
            </a:r>
            <a:r>
              <a:rPr dirty="0" err="1"/>
              <a:t>top.navbar</a:t>
            </a:r>
            <a:r>
              <a:rPr dirty="0"/>
              <a:t> { min-height: 100px; } </a:t>
            </a:r>
          </a:p>
          <a:p>
            <a:endParaRPr dirty="0"/>
          </a:p>
          <a:p>
            <a:pPr>
              <a:spcBef>
                <a:spcPct val="43750"/>
              </a:spcBef>
              <a:spcAft>
                <a:spcPct val="43750"/>
              </a:spcAft>
            </a:pPr>
            <a:r>
              <a:rPr dirty="0"/>
              <a:t>[!NOTE] CSS statements that are added directly to a webpage will apply to that webpage only.</a:t>
            </a:r>
          </a:p>
          <a:p>
            <a:endParaRPr dirty="0"/>
          </a:p>
          <a:p>
            <a:pPr>
              <a:spcBef>
                <a:spcPct val="43750"/>
              </a:spcBef>
              <a:spcAft>
                <a:spcPct val="43750"/>
              </a:spcAft>
            </a:pPr>
            <a:r>
              <a:rPr dirty="0"/>
              <a:t>This approach works for small adjustments on a single page, but a better approach is to record customizations in one or more CSS files and then apply them to the entire portal or parts of it.</a:t>
            </a:r>
          </a:p>
        </p:txBody>
      </p:sp>
      <p:sp>
        <p:nvSpPr>
          <p:cNvPr id="4" name="Slide Number Placeholder 3"/>
          <p:cNvSpPr>
            <a:spLocks noGrp="1"/>
          </p:cNvSpPr>
          <p:nvPr>
            <p:ph type="sldNum" sz="quarter" idx="10"/>
          </p:nvPr>
        </p:nvSpPr>
        <p:spPr/>
        <p:txBody>
          <a:bodyPr/>
          <a:lstStyle/>
          <a:p>
            <a:fld id="{6101C5E1-D8E9-464D-A93E-CE21651935A7}" type="slidenum">
              <a:rPr lang="en-US" smtClean="0"/>
              <a:t>50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Power Apps portal is not automatically provisioned when a new Common Data Service environment is created. You will need to provision a Power Apps portal and determine the name, default URL, language, and template.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If you are using Microsoft Dynamics 365 apps such as Dynamics 365 Sales or Dynamics 365 Service, you have a choice of five additional portal templates:</a:t>
            </a:r>
          </a:p>
          <a:p>
            <a:pPr lvl="1" algn="l">
              <a:buFont typeface="Arial" panose="020B0604020202020204" pitchFamily="34" charset="0"/>
              <a:buChar char="•"/>
            </a:pPr>
            <a:r>
              <a:rPr lang="en-US" b="0" i="0" dirty="0">
                <a:effectLst/>
                <a:latin typeface="Segoe UI" panose="020B0502040204020203" pitchFamily="34" charset="0"/>
              </a:rPr>
              <a:t>Community portal</a:t>
            </a:r>
          </a:p>
          <a:p>
            <a:pPr lvl="1" algn="l">
              <a:buFont typeface="Arial" panose="020B0604020202020204" pitchFamily="34" charset="0"/>
              <a:buChar char="•"/>
            </a:pPr>
            <a:r>
              <a:rPr lang="en-US" b="0" i="0" dirty="0">
                <a:effectLst/>
                <a:latin typeface="Segoe UI" panose="020B0502040204020203" pitchFamily="34" charset="0"/>
              </a:rPr>
              <a:t>Customer self-service portal</a:t>
            </a:r>
          </a:p>
          <a:p>
            <a:pPr lvl="1" algn="l">
              <a:buFont typeface="Arial" panose="020B0604020202020204" pitchFamily="34" charset="0"/>
              <a:buChar char="•"/>
            </a:pPr>
            <a:r>
              <a:rPr lang="en-US" b="0" i="0" dirty="0">
                <a:effectLst/>
                <a:latin typeface="Segoe UI" panose="020B0502040204020203" pitchFamily="34" charset="0"/>
              </a:rPr>
              <a:t>Employee self-service portal</a:t>
            </a:r>
          </a:p>
          <a:p>
            <a:pPr lvl="1" algn="l">
              <a:buFont typeface="Arial" panose="020B0604020202020204" pitchFamily="34" charset="0"/>
              <a:buChar char="•"/>
            </a:pPr>
            <a:r>
              <a:rPr lang="en-US" b="0" i="0" dirty="0">
                <a:effectLst/>
                <a:latin typeface="Segoe UI" panose="020B0502040204020203" pitchFamily="34" charset="0"/>
              </a:rPr>
              <a:t>Partner portal</a:t>
            </a:r>
          </a:p>
          <a:p>
            <a:pPr lvl="1" algn="l">
              <a:buFont typeface="Arial" panose="020B0604020202020204" pitchFamily="34" charset="0"/>
              <a:buChar char="•"/>
            </a:pPr>
            <a:r>
              <a:rPr lang="en-US" b="0" i="0" dirty="0">
                <a:effectLst/>
                <a:latin typeface="Segoe UI" panose="020B0502040204020203" pitchFamily="34" charset="0"/>
              </a:rPr>
              <a:t>Customer portal (Dynamics 365 Supply Chain Management)</a:t>
            </a:r>
          </a:p>
          <a:p>
            <a:pPr lvl="1" algn="l">
              <a:buFont typeface="Arial" panose="020B0604020202020204" pitchFamily="34" charset="0"/>
              <a:buChar char="•"/>
            </a:pPr>
            <a:endParaRPr lang="en-US" b="0" i="0" dirty="0">
              <a:effectLst/>
              <a:latin typeface="Segoe UI" panose="020B0502040204020203" pitchFamily="34" charset="0"/>
            </a:endParaRPr>
          </a:p>
          <a:p>
            <a:pPr marL="0" marR="0">
              <a:spcBef>
                <a:spcPts val="0"/>
              </a:spcBef>
              <a:spcAft>
                <a:spcPts val="0"/>
              </a:spcAft>
            </a:pPr>
            <a:r>
              <a:rPr lang="en-US" sz="1100" b="1" dirty="0">
                <a:effectLst/>
                <a:latin typeface="Calibri" panose="020F0502020204030204" pitchFamily="34" charset="0"/>
                <a:ea typeface="DengXian" panose="02010600030101010101" pitchFamily="2" charset="-122"/>
              </a:rPr>
              <a:t>The high-level steps to provision a starter portal are:</a:t>
            </a:r>
            <a:endParaRPr lang="en-US" sz="1100" dirty="0">
              <a:effectLst/>
              <a:latin typeface="Calibri" panose="020F0502020204030204" pitchFamily="34" charset="0"/>
              <a:ea typeface="DengXian" panose="02010600030101010101" pitchFamily="2" charset="-122"/>
            </a:endParaRPr>
          </a:p>
          <a:p>
            <a:pPr marL="415668" marR="0" lvl="0" indent="-171450">
              <a:spcBef>
                <a:spcPts val="0"/>
              </a:spcBef>
              <a:spcAft>
                <a:spcPts val="0"/>
              </a:spcAft>
              <a:buFont typeface="Arial" panose="020B0604020202020204" pitchFamily="34" charset="0"/>
              <a:buChar char="•"/>
              <a:tabLst>
                <a:tab pos="914400" algn="l"/>
              </a:tabLst>
            </a:pPr>
            <a:r>
              <a:rPr lang="pl-PL" sz="1100" dirty="0">
                <a:effectLst/>
                <a:latin typeface="Calibri" panose="020F0502020204030204" pitchFamily="34" charset="0"/>
                <a:ea typeface="Times New Roman" panose="02020603050405020304" pitchFamily="18" charset="0"/>
                <a:cs typeface="Times New Roman" panose="02020603050405020304" pitchFamily="18" charset="0"/>
              </a:rPr>
              <a:t>Go to </a:t>
            </a:r>
            <a:r>
              <a:rPr lang="pl-PL" sz="11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https://make.powerapps.com</a:t>
            </a:r>
            <a:r>
              <a:rPr lang="pl-PL" sz="1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Select a target environment.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On the left menu, select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 Create</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Select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Portal from blank</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Provide a name and a unique address (URL)  for the portal.</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Select the language.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Select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Create.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107153" lvl="1" indent="0" algn="l">
              <a:buFont typeface="Arial" panose="020B0604020202020204" pitchFamily="34" charset="0"/>
              <a:buNone/>
            </a:pPr>
            <a:endParaRPr lang="en-US" b="0" i="0" dirty="0">
              <a:effectLst/>
              <a:latin typeface="Segoe UI" panose="020B0502040204020203" pitchFamily="34" charset="0"/>
            </a:endParaRPr>
          </a:p>
          <a:p>
            <a:pPr lvl="1" algn="l">
              <a:buFont typeface="Arial" panose="020B0604020202020204" pitchFamily="34" charset="0"/>
              <a:buChar char="•"/>
            </a:pPr>
            <a:endParaRPr lang="en-US" b="0" i="0" dirty="0">
              <a:effectLst/>
              <a:latin typeface="Segoe UI" panose="020B0502040204020203" pitchFamily="34" charset="0"/>
            </a:endParaRPr>
          </a:p>
          <a:p>
            <a:pPr lvl="1" algn="l">
              <a:buFont typeface="Arial" panose="020B0604020202020204" pitchFamily="34" charset="0"/>
              <a:buChar char="•"/>
            </a:pPr>
            <a:endParaRPr lang="en-US" b="0" i="0" dirty="0">
              <a:effectLst/>
              <a:latin typeface="Segoe UI" panose="020B0502040204020203" pitchFamily="34" charset="0"/>
            </a:endParaRPr>
          </a:p>
          <a:p>
            <a:pPr marL="107153" lvl="1" indent="0" algn="l">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3:01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Portals use the </a:t>
            </a:r>
            <a:r>
              <a:rPr dirty="0">
                <a:hlinkClick r:id="rId3"/>
              </a:rPr>
              <a:t>Bootstrap front-end framework</a:t>
            </a:r>
            <a:r>
              <a:rPr dirty="0"/>
              <a:t> to control the design and layout of the website. Bootstrap is a package of HTML and CSS design templates for typography, forms, buttons, navigation, and other elements, including optional JavaScript extensions. One appealing feature of Bootstrap is that it offers responsive layout out of the box; it automatically adjusts your website so that it has a pleasing appearance on all devices from small phones to large desktops.</a:t>
            </a:r>
          </a:p>
          <a:p>
            <a:endParaRPr dirty="0"/>
          </a:p>
          <a:p>
            <a:pPr>
              <a:spcBef>
                <a:spcPct val="43750"/>
              </a:spcBef>
              <a:spcAft>
                <a:spcPct val="43750"/>
              </a:spcAft>
            </a:pPr>
            <a:r>
              <a:rPr dirty="0"/>
              <a:t>A theme determines the appearance of all webpages in your portal to ensure visual consistency. It controls the navigational structure, the banner, colors and fonts, and other visual elements of a webpage.</a:t>
            </a:r>
          </a:p>
          <a:p>
            <a:endParaRPr dirty="0"/>
          </a:p>
          <a:p>
            <a:pPr>
              <a:spcBef>
                <a:spcPct val="43750"/>
              </a:spcBef>
              <a:spcAft>
                <a:spcPct val="43750"/>
              </a:spcAft>
            </a:pPr>
            <a:r>
              <a:rPr dirty="0"/>
              <a:t>The web templates that are included in a starter portal are implemented by using standard Bootstrap components with minimal additional custom styles. As a result, you can take advantage of the customization options that are provided by Bootstrap to tailor the theme in a way that's applied consistently to the entire portal.</a:t>
            </a:r>
          </a:p>
        </p:txBody>
      </p:sp>
      <p:sp>
        <p:nvSpPr>
          <p:cNvPr id="4" name="Slide Number Placeholder 3"/>
          <p:cNvSpPr>
            <a:spLocks noGrp="1"/>
          </p:cNvSpPr>
          <p:nvPr>
            <p:ph type="sldNum" sz="quarter" idx="10"/>
          </p:nvPr>
        </p:nvSpPr>
        <p:spPr/>
        <p:txBody>
          <a:bodyPr/>
          <a:lstStyle/>
          <a:p>
            <a:fld id="{6101C5E1-D8E9-464D-A93E-CE21651935A7}" type="slidenum">
              <a:rPr lang="en-US" smtClean="0"/>
              <a:t>51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Any starter portal has two files already included as child web files of the home page: bootstrap.min.css and theme.css. These files define the default styles and theme for your entire portal. You can upload and edit additional stylesheets in portals Studio by using the </a:t>
            </a:r>
            <a:r>
              <a:rPr b="1" dirty="0"/>
              <a:t>Themes</a:t>
            </a:r>
            <a:r>
              <a:rPr dirty="0"/>
              <a:t> section on the tool belt.</a:t>
            </a:r>
          </a:p>
          <a:p>
            <a:endParaRPr dirty="0"/>
          </a:p>
          <a:p>
            <a:pPr>
              <a:spcBef>
                <a:spcPct val="43750"/>
              </a:spcBef>
              <a:spcAft>
                <a:spcPct val="43750"/>
              </a:spcAft>
            </a:pPr>
            <a:r>
              <a:rPr dirty="0"/>
              <a:t>[!div class="mx-</a:t>
            </a:r>
            <a:r>
              <a:rPr dirty="0" err="1"/>
              <a:t>imgBorder</a:t>
            </a:r>
            <a:r>
              <a:rPr dirty="0"/>
              <a:t>"] </a:t>
            </a:r>
            <a:r>
              <a:rPr dirty="0">
                <a:hlinkClick r:id="" action="ppaction://noaction"/>
              </a:rPr>
              <a:t>CSS Editing</a:t>
            </a:r>
          </a:p>
          <a:p>
            <a:endParaRPr dirty="0">
              <a:hlinkClick r:id="" action="ppaction://noaction"/>
            </a:endParaRPr>
          </a:p>
          <a:p>
            <a:pPr>
              <a:spcBef>
                <a:spcPct val="43750"/>
              </a:spcBef>
              <a:spcAft>
                <a:spcPct val="43750"/>
              </a:spcAft>
            </a:pPr>
            <a:r>
              <a:rPr dirty="0"/>
              <a:t>Make sure that you consider how you want to approach style modifications for your portal, such as:</a:t>
            </a:r>
          </a:p>
          <a:p>
            <a:endParaRPr dirty="0"/>
          </a:p>
          <a:p>
            <a:pPr lvl="1" indent="-285750">
              <a:buChar char="•"/>
            </a:pPr>
            <a:r>
              <a:rPr dirty="0"/>
              <a:t>Creating complete styling for the entire site and then replacing the content of the .</a:t>
            </a:r>
            <a:r>
              <a:rPr dirty="0" err="1"/>
              <a:t>css</a:t>
            </a:r>
            <a:r>
              <a:rPr dirty="0"/>
              <a:t> file. This method works well if you have access to skilled designers who can ensure that all relevant elements are defined. This approach creates centrally controlled styling and ensures consistency throughout the portal.</a:t>
            </a:r>
          </a:p>
          <a:p>
            <a:endParaRPr dirty="0"/>
          </a:p>
          <a:p>
            <a:pPr lvl="1" indent="-285750">
              <a:buChar char="•"/>
            </a:pPr>
            <a:r>
              <a:rPr dirty="0"/>
              <a:t>Redefining only the elements that require modifications, such as colors and font size. Create and upload the CSS file that contains only these incremental adjustments. This method works well if your target design is close to the starter portal design and only minor styling modifications are required. This approach allows incremental modifications that can be undone.</a:t>
            </a:r>
          </a:p>
          <a:p>
            <a:endParaRPr dirty="0"/>
          </a:p>
          <a:p>
            <a:pPr>
              <a:spcBef>
                <a:spcPct val="43750"/>
              </a:spcBef>
              <a:spcAft>
                <a:spcPct val="43750"/>
              </a:spcAft>
            </a:pPr>
            <a:r>
              <a:rPr dirty="0"/>
              <a:t>[!WARNING] If you decide to overwrite bootstrap.min.css or theme.css files, make sure that you download a backup copy of these files prior to replacing them. If your replacement CSS is invalid or incomplete, you will not be able to undo the replacement. Consequently, you will have to restore the content of these files, potentially using a Power Apps portals app if the portal is rendered non-functional.</a:t>
            </a:r>
          </a:p>
        </p:txBody>
      </p:sp>
      <p:sp>
        <p:nvSpPr>
          <p:cNvPr id="4" name="Slide Number Placeholder 3"/>
          <p:cNvSpPr>
            <a:spLocks noGrp="1"/>
          </p:cNvSpPr>
          <p:nvPr>
            <p:ph type="sldNum" sz="quarter" idx="10"/>
          </p:nvPr>
        </p:nvSpPr>
        <p:spPr/>
        <p:txBody>
          <a:bodyPr/>
          <a:lstStyle/>
          <a:p>
            <a:fld id="{6101C5E1-D8E9-464D-A93E-CE21651935A7}" type="slidenum">
              <a:rPr lang="en-US" smtClean="0"/>
              <a:t>52</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You can add customizations to specific pages or sections of your portal by adding a </a:t>
            </a:r>
            <a:r>
              <a:rPr b="1"/>
              <a:t>Web File</a:t>
            </a:r>
            <a:r>
              <a:t> record by using the Portal Management app with an attachment to a CSS file. You will need to specify the parent page in the </a:t>
            </a:r>
            <a:r>
              <a:rPr b="1"/>
              <a:t>Web File</a:t>
            </a:r>
            <a:r>
              <a:t> record so that the theme will be applied to the parent page and all descendants of that page. This approach makes it possible for you to build fully customized sections of your site.</a:t>
            </a:r>
          </a:p>
          <a:p>
            <a:endParaRPr/>
          </a:p>
          <a:p>
            <a:pPr>
              <a:spcBef>
                <a:spcPct val="43750"/>
              </a:spcBef>
              <a:spcAft>
                <a:spcPct val="43750"/>
              </a:spcAft>
            </a:pPr>
            <a:r>
              <a:t>[!div class="mx-imgBorder"] </a:t>
            </a:r>
            <a:r>
              <a:rPr>
                <a:hlinkClick r:id="" action="ppaction://noaction"/>
              </a:rPr>
              <a:t>Custom Theme for Section</a:t>
            </a:r>
          </a:p>
          <a:p>
            <a:endParaRPr>
              <a:hlinkClick r:id="" action="ppaction://noaction"/>
            </a:endParaRPr>
          </a:p>
          <a:p>
            <a:pPr>
              <a:spcBef>
                <a:spcPct val="43750"/>
              </a:spcBef>
              <a:spcAft>
                <a:spcPct val="43750"/>
              </a:spcAft>
            </a:pPr>
            <a:r>
              <a:t>[!IMPORTANT] The partial URL must end in </a:t>
            </a:r>
            <a:r>
              <a:rPr b="1"/>
              <a:t>.css</a:t>
            </a:r>
            <a:r>
              <a:t> for the portal to recognize it and apply it to the webpage and its child pages.</a:t>
            </a:r>
          </a:p>
        </p:txBody>
      </p:sp>
      <p:sp>
        <p:nvSpPr>
          <p:cNvPr id="4" name="Slide Number Placeholder 3"/>
          <p:cNvSpPr>
            <a:spLocks noGrp="1"/>
          </p:cNvSpPr>
          <p:nvPr>
            <p:ph type="sldNum" sz="quarter" idx="10"/>
          </p:nvPr>
        </p:nvSpPr>
        <p:spPr/>
        <p:txBody>
          <a:bodyPr/>
          <a:lstStyle/>
          <a:p>
            <a:fld id="{6101C5E1-D8E9-464D-A93E-CE21651935A7}" type="slidenum">
              <a:rPr lang="en-US" smtClean="0"/>
              <a:t>53</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dirty="0"/>
              <a:t>The standard way to create a custom version of Bootstrap is </a:t>
            </a:r>
            <a:r>
              <a:rPr lang="en-US" dirty="0">
                <a:hlinkClick r:id="rId3"/>
              </a:rPr>
              <a:t>through the official Bootstrap site</a:t>
            </a:r>
            <a:r>
              <a:rPr lang="en-US" dirty="0"/>
              <a:t>. However, due to the popularity of Bootstrap, many other sites have also been created for this purpose. These sites might provide a user-friendly interface for Bootstrap customization or predesigned versions of Bootstrap for you to download. </a:t>
            </a:r>
            <a:r>
              <a:rPr lang="en-US" dirty="0">
                <a:hlinkClick r:id="rId4"/>
              </a:rPr>
              <a:t>The official Bootstrap customizer</a:t>
            </a:r>
            <a:r>
              <a:rPr lang="en-US" dirty="0"/>
              <a:t> site has more information about Bootstrap customization.</a:t>
            </a:r>
          </a:p>
          <a:p>
            <a:endParaRPr lang="en-US" dirty="0"/>
          </a:p>
          <a:p>
            <a:pPr>
              <a:spcBef>
                <a:spcPct val="43750"/>
              </a:spcBef>
              <a:spcAft>
                <a:spcPct val="43750"/>
              </a:spcAft>
            </a:pPr>
            <a:r>
              <a:rPr lang="en-US" dirty="0"/>
              <a:t>[!TIP] When you are customizing Bootstrap, only select elements that require modification. For example, if you want to replace the standard fonts with your corporate standard fonts, select the </a:t>
            </a:r>
            <a:r>
              <a:rPr lang="en-US" b="1" dirty="0"/>
              <a:t>Typography</a:t>
            </a:r>
            <a:r>
              <a:rPr lang="en-US" dirty="0"/>
              <a:t> component of Bootstrap. This approach will help reduce the chances of accidentally rewriting other CSS elements.</a:t>
            </a:r>
          </a:p>
          <a:p>
            <a:endParaRPr lang="en-US" dirty="0"/>
          </a:p>
          <a:p>
            <a:pPr>
              <a:spcBef>
                <a:spcPct val="43750"/>
              </a:spcBef>
              <a:spcAft>
                <a:spcPct val="43750"/>
              </a:spcAft>
            </a:pPr>
            <a:r>
              <a:rPr lang="en-US" dirty="0"/>
              <a:t>After you have customized Bootstrap, it will generate one or more files that you would want to upload as web files. Unless your intent is to completely </a:t>
            </a:r>
            <a:r>
              <a:rPr lang="en-US" i="1" dirty="0"/>
              <a:t>replace</a:t>
            </a:r>
            <a:r>
              <a:rPr lang="en-US" dirty="0"/>
              <a:t> the original styles, make sure that you avoid using bootstrap.css, bootstrap.min.css, theme.css, or theme.min.css files in your partial URLs because of how the portal handles multiple CSS files.</a:t>
            </a:r>
          </a:p>
          <a:p>
            <a:pPr>
              <a:spcBef>
                <a:spcPct val="43750"/>
              </a:spcBef>
              <a:spcAft>
                <a:spcPct val="43750"/>
              </a:spcAft>
            </a:pPr>
            <a:endParaRPr lang="en-US" dirty="0"/>
          </a:p>
          <a:p>
            <a:pPr algn="l"/>
            <a:r>
              <a:rPr lang="en-US" b="1" i="0" dirty="0">
                <a:solidFill>
                  <a:srgbClr val="171717"/>
                </a:solidFill>
                <a:effectLst/>
                <a:latin typeface="Segoe UI" panose="020B0502040204020203" pitchFamily="34" charset="0"/>
              </a:rPr>
              <a:t>Background images</a:t>
            </a:r>
          </a:p>
          <a:p>
            <a:pPr algn="l"/>
            <a:r>
              <a:rPr lang="en-US" b="0" i="0" dirty="0">
                <a:solidFill>
                  <a:srgbClr val="171717"/>
                </a:solidFill>
                <a:effectLst/>
                <a:latin typeface="Segoe UI" panose="020B0502040204020203" pitchFamily="34" charset="0"/>
              </a:rPr>
              <a:t>When you are starting portal customizations, one of the most common requests that you might have is to replace the background images. These images are applied by using CSS, but they can be replaced without changing CSS. Look for .jpg web files under the portal's home page, for example homehero.jpg. Your only requirement is to replace the attachments of these web files with your own images. Make sure that the size of the new images is compatible to maintain consistent layout.</a:t>
            </a:r>
          </a:p>
          <a:p>
            <a:pPr>
              <a:spcBef>
                <a:spcPct val="43750"/>
              </a:spcBef>
              <a:spcAft>
                <a:spcPct val="43750"/>
              </a:spcAft>
            </a:pPr>
            <a:endParaRPr lang="en-US" dirty="0"/>
          </a:p>
        </p:txBody>
      </p:sp>
      <p:sp>
        <p:nvSpPr>
          <p:cNvPr id="4" name="Slide Number Placeholder 3"/>
          <p:cNvSpPr>
            <a:spLocks noGrp="1"/>
          </p:cNvSpPr>
          <p:nvPr>
            <p:ph type="sldNum" sz="quarter" idx="10"/>
          </p:nvPr>
        </p:nvSpPr>
        <p:spPr/>
        <p:txBody>
          <a:bodyPr/>
          <a:lstStyle/>
          <a:p>
            <a:fld id="{6101C5E1-D8E9-464D-A93E-CE21651935A7}" type="slidenum">
              <a:rPr lang="en-US" smtClean="0"/>
              <a:t>54</a:t>
            </a:fld>
            <a:endParaRPr lang="en-US"/>
          </a:p>
        </p:txBody>
      </p:sp>
    </p:spTree>
    <p:extLst>
      <p:ext uri="{BB962C8B-B14F-4D97-AF65-F5344CB8AC3E}">
        <p14:creationId xmlns:p14="http://schemas.microsoft.com/office/powerpoint/2010/main" val="20121866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CSS is often overlooked when simple adjustments are required, such as hiding the element or adjusting margins to fit a wide label. Bootstrap framework is the foundation of the styling in Power Apps portals, and it defines many styles that control appearance and multi-column responsive layout. For example, if you want to hide a particular field and submit a default value instead of collecting the user input, you can use </a:t>
            </a:r>
            <a:r>
              <a:rPr b="1" dirty="0"/>
              <a:t>Entity Form Metadata</a:t>
            </a:r>
            <a:r>
              <a:rPr dirty="0"/>
              <a:t> for the field and then define the following parameters:</a:t>
            </a:r>
          </a:p>
          <a:p>
            <a:endParaRPr dirty="0"/>
          </a:p>
          <a:p>
            <a:pPr lvl="1" indent="-285750">
              <a:buChar char="•"/>
            </a:pPr>
            <a:r>
              <a:rPr dirty="0"/>
              <a:t>Set </a:t>
            </a:r>
            <a:r>
              <a:rPr b="1" dirty="0"/>
              <a:t>Label</a:t>
            </a:r>
            <a:r>
              <a:rPr dirty="0"/>
              <a:t> to a single space.</a:t>
            </a:r>
          </a:p>
          <a:p>
            <a:endParaRPr dirty="0"/>
          </a:p>
          <a:p>
            <a:pPr lvl="1" indent="-285750">
              <a:buChar char="•"/>
            </a:pPr>
            <a:r>
              <a:rPr dirty="0"/>
              <a:t>Set </a:t>
            </a:r>
            <a:r>
              <a:rPr b="1" dirty="0"/>
              <a:t>CSS Class</a:t>
            </a:r>
            <a:r>
              <a:rPr dirty="0"/>
              <a:t> to </a:t>
            </a:r>
            <a:r>
              <a:rPr b="1" dirty="0"/>
              <a:t>hide</a:t>
            </a:r>
            <a:r>
              <a:rPr dirty="0"/>
              <a:t>.</a:t>
            </a:r>
          </a:p>
          <a:p>
            <a:endParaRPr dirty="0"/>
          </a:p>
          <a:p>
            <a:pPr lvl="1" indent="-285750">
              <a:buChar char="•"/>
            </a:pPr>
            <a:r>
              <a:rPr dirty="0"/>
              <a:t>Set the default value as required.</a:t>
            </a:r>
          </a:p>
          <a:p>
            <a:endParaRPr dirty="0"/>
          </a:p>
          <a:p>
            <a:pPr>
              <a:spcBef>
                <a:spcPct val="43750"/>
              </a:spcBef>
              <a:spcAft>
                <a:spcPct val="43750"/>
              </a:spcAft>
            </a:pPr>
            <a:r>
              <a:rPr dirty="0"/>
              <a:t>[!div class="mx-</a:t>
            </a:r>
            <a:r>
              <a:rPr dirty="0" err="1"/>
              <a:t>imgBorder</a:t>
            </a:r>
            <a:r>
              <a:rPr dirty="0"/>
              <a:t>"] </a:t>
            </a:r>
            <a:r>
              <a:rPr dirty="0">
                <a:hlinkClick r:id="" action="ppaction://noaction"/>
              </a:rPr>
              <a:t>Hide field and set default</a:t>
            </a:r>
          </a:p>
          <a:p>
            <a:endParaRPr dirty="0">
              <a:hlinkClick r:id="" action="ppaction://noaction"/>
            </a:endParaRPr>
          </a:p>
          <a:p>
            <a:pPr>
              <a:spcBef>
                <a:spcPct val="43750"/>
              </a:spcBef>
              <a:spcAft>
                <a:spcPct val="43750"/>
              </a:spcAft>
            </a:pPr>
            <a:r>
              <a:rPr dirty="0"/>
              <a:t>Instead of resorting to JavaScript, you can accomplish this task by using configuration only. Using CSS, where possible, has certain advantages:</a:t>
            </a:r>
          </a:p>
          <a:p>
            <a:endParaRPr dirty="0"/>
          </a:p>
          <a:p>
            <a:pPr lvl="1" indent="-285750">
              <a:buChar char="•"/>
            </a:pPr>
            <a:r>
              <a:rPr dirty="0"/>
              <a:t>CSS applies on load; it's faster because you don't have to wait for the document to finish loading.</a:t>
            </a:r>
          </a:p>
          <a:p>
            <a:endParaRPr dirty="0"/>
          </a:p>
          <a:p>
            <a:pPr lvl="1" indent="-285750">
              <a:buChar char="•"/>
            </a:pPr>
            <a:r>
              <a:rPr dirty="0"/>
              <a:t>CSS is always on and continues to apply to the relevant elements, even if JavaScript changes the document structure and adds or removes the elements.</a:t>
            </a:r>
          </a:p>
          <a:p>
            <a:endParaRPr dirty="0"/>
          </a:p>
          <a:p>
            <a:pPr lvl="1" indent="-285750">
              <a:buChar char="•"/>
            </a:pPr>
            <a:r>
              <a:rPr dirty="0"/>
              <a:t>For certain tasks that are related to an element's visibility and responsive layout, CSS can be simpler to use than JavaScript, meaning less maintenance and less room for error.</a:t>
            </a:r>
          </a:p>
        </p:txBody>
      </p:sp>
      <p:sp>
        <p:nvSpPr>
          <p:cNvPr id="4" name="Slide Number Placeholder 3"/>
          <p:cNvSpPr>
            <a:spLocks noGrp="1"/>
          </p:cNvSpPr>
          <p:nvPr>
            <p:ph type="sldNum" sz="quarter" idx="10"/>
          </p:nvPr>
        </p:nvSpPr>
        <p:spPr/>
        <p:txBody>
          <a:bodyPr/>
          <a:lstStyle/>
          <a:p>
            <a:fld id="{6101C5E1-D8E9-464D-A93E-CE21651935A7}" type="slidenum">
              <a:rPr lang="en-US" smtClean="0"/>
              <a:t>55</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2500" lnSpcReduction="10000"/>
          </a:bodyPr>
          <a:lstStyle/>
          <a:p>
            <a:pPr algn="l"/>
            <a:r>
              <a:rPr lang="en-US" b="1" i="0" dirty="0">
                <a:solidFill>
                  <a:srgbClr val="171717"/>
                </a:solidFill>
                <a:effectLst/>
                <a:latin typeface="Segoe UI" panose="020B0502040204020203" pitchFamily="34" charset="0"/>
              </a:rPr>
              <a:t>Partner libraries</a:t>
            </a:r>
          </a:p>
          <a:p>
            <a:pPr algn="l"/>
            <a:r>
              <a:rPr lang="en-US" b="0" i="0" dirty="0">
                <a:solidFill>
                  <a:srgbClr val="171717"/>
                </a:solidFill>
                <a:effectLst/>
                <a:latin typeface="Segoe UI" panose="020B0502040204020203" pitchFamily="34" charset="0"/>
              </a:rPr>
              <a:t>JavaScript can use other JavaScript libraries that deliver functionality such as UX enhancements (masked controls, for example), real-time communications (</a:t>
            </a:r>
            <a:r>
              <a:rPr lang="en-US" b="0" i="0" dirty="0" err="1">
                <a:solidFill>
                  <a:srgbClr val="171717"/>
                </a:solidFill>
                <a:effectLst/>
                <a:latin typeface="Segoe UI" panose="020B0502040204020203" pitchFamily="34" charset="0"/>
              </a:rPr>
              <a:t>SignalR</a:t>
            </a:r>
            <a:r>
              <a:rPr lang="en-US" b="0" i="0" dirty="0">
                <a:solidFill>
                  <a:srgbClr val="171717"/>
                </a:solidFill>
                <a:effectLst/>
                <a:latin typeface="Segoe UI" panose="020B0502040204020203" pitchFamily="34" charset="0"/>
              </a:rPr>
              <a:t>), sophisticated UI building (Angular, Vue, React), and other various business services like address validations, map API, routing services, logistics, and so on.</a:t>
            </a:r>
          </a:p>
          <a:p>
            <a:pPr algn="l"/>
            <a:r>
              <a:rPr lang="en-US" b="0" i="0" dirty="0">
                <a:solidFill>
                  <a:srgbClr val="171717"/>
                </a:solidFill>
                <a:effectLst/>
                <a:latin typeface="Segoe UI" panose="020B0502040204020203" pitchFamily="34" charset="0"/>
              </a:rPr>
              <a:t>Power Apps portals create a clean, responsive layout with predictable element names, which helps make manipulating the data and UI easier.</a:t>
            </a:r>
          </a:p>
          <a:p>
            <a:pPr algn="l"/>
            <a:r>
              <a:rPr lang="en-US" b="0" i="0" dirty="0">
                <a:solidFill>
                  <a:srgbClr val="171717"/>
                </a:solidFill>
                <a:effectLst/>
                <a:latin typeface="Segoe UI" panose="020B0502040204020203" pitchFamily="34" charset="0"/>
              </a:rPr>
              <a:t>For an example of a sophisticated implementation that can be hosted in Power Apps portals and that uses Angular framework for communications, go to the </a:t>
            </a:r>
            <a:r>
              <a:rPr lang="en-US" b="0" i="0" u="none" strike="noStrike" dirty="0">
                <a:solidFill>
                  <a:srgbClr val="171717"/>
                </a:solidFill>
                <a:effectLst/>
                <a:latin typeface="Segoe UI" panose="020B0502040204020203" pitchFamily="34" charset="0"/>
                <a:hlinkClick r:id="rId3"/>
              </a:rPr>
              <a:t>Set up the event website </a:t>
            </a:r>
            <a:r>
              <a:rPr lang="en-US" b="0" i="0" dirty="0">
                <a:solidFill>
                  <a:srgbClr val="171717"/>
                </a:solidFill>
                <a:effectLst/>
                <a:latin typeface="Segoe UI" panose="020B0502040204020203" pitchFamily="34" charset="0"/>
              </a:rPr>
              <a:t> documentation for Dynamics 365 Marketing.</a:t>
            </a:r>
          </a:p>
          <a:p>
            <a:pPr algn="l"/>
            <a:r>
              <a:rPr lang="en-US" b="1" i="0" dirty="0">
                <a:solidFill>
                  <a:srgbClr val="171717"/>
                </a:solidFill>
                <a:effectLst/>
                <a:latin typeface="Segoe UI" panose="020B0502040204020203" pitchFamily="34" charset="0"/>
              </a:rPr>
              <a:t>API calls</a:t>
            </a:r>
          </a:p>
          <a:p>
            <a:pPr algn="l"/>
            <a:r>
              <a:rPr lang="en-US" b="0" i="0" dirty="0">
                <a:solidFill>
                  <a:srgbClr val="171717"/>
                </a:solidFill>
                <a:effectLst/>
                <a:latin typeface="Segoe UI" panose="020B0502040204020203" pitchFamily="34" charset="0"/>
              </a:rPr>
              <a:t>Combined with custom web templates that use Liquid code to deliver </a:t>
            </a:r>
            <a:r>
              <a:rPr lang="en-US" b="0" i="1" dirty="0">
                <a:solidFill>
                  <a:srgbClr val="171717"/>
                </a:solidFill>
                <a:effectLst/>
                <a:latin typeface="Segoe UI" panose="020B0502040204020203" pitchFamily="34" charset="0"/>
              </a:rPr>
              <a:t>data</a:t>
            </a:r>
            <a:r>
              <a:rPr lang="en-US" b="0" i="0" dirty="0">
                <a:solidFill>
                  <a:srgbClr val="171717"/>
                </a:solidFill>
                <a:effectLst/>
                <a:latin typeface="Segoe UI" panose="020B0502040204020203" pitchFamily="34" charset="0"/>
              </a:rPr>
              <a:t> instead of HTML, JavaScript can call </a:t>
            </a:r>
            <a:r>
              <a:rPr lang="en-US" b="0" i="1" dirty="0">
                <a:solidFill>
                  <a:srgbClr val="171717"/>
                </a:solidFill>
                <a:effectLst/>
                <a:latin typeface="Segoe UI" panose="020B0502040204020203" pitchFamily="34" charset="0"/>
              </a:rPr>
              <a:t>back</a:t>
            </a:r>
            <a:r>
              <a:rPr lang="en-US" b="0" i="0" dirty="0">
                <a:solidFill>
                  <a:srgbClr val="171717"/>
                </a:solidFill>
                <a:effectLst/>
                <a:latin typeface="Segoe UI" panose="020B0502040204020203" pitchFamily="34" charset="0"/>
              </a:rPr>
              <a:t> into Power Apps portals to retrieve the data and then use it to create alternative UX. For example, instead of using the </a:t>
            </a:r>
            <a:r>
              <a:rPr lang="en-US" b="1" i="0" dirty="0">
                <a:solidFill>
                  <a:srgbClr val="171717"/>
                </a:solidFill>
                <a:effectLst/>
                <a:latin typeface="Segoe UI" panose="020B0502040204020203" pitchFamily="34" charset="0"/>
              </a:rPr>
              <a:t>Entity List</a:t>
            </a:r>
            <a:r>
              <a:rPr lang="en-US" b="0" i="0" dirty="0">
                <a:solidFill>
                  <a:srgbClr val="171717"/>
                </a:solidFill>
                <a:effectLst/>
                <a:latin typeface="Segoe UI" panose="020B0502040204020203" pitchFamily="34" charset="0"/>
              </a:rPr>
              <a:t> calendar view, you can retrieve list data in JSON format instead and then use other calendaring libraries, like </a:t>
            </a:r>
            <a:r>
              <a:rPr lang="en-US" b="0" i="0" dirty="0" err="1">
                <a:solidFill>
                  <a:srgbClr val="171717"/>
                </a:solidFill>
                <a:effectLst/>
                <a:latin typeface="Segoe UI" panose="020B0502040204020203" pitchFamily="34" charset="0"/>
              </a:rPr>
              <a:t>FullCalendar</a:t>
            </a:r>
            <a:r>
              <a:rPr lang="en-US" b="0" i="0" dirty="0">
                <a:solidFill>
                  <a:srgbClr val="171717"/>
                </a:solidFill>
                <a:effectLst/>
                <a:latin typeface="Segoe UI" panose="020B0502040204020203" pitchFamily="34" charset="0"/>
              </a:rPr>
              <a:t>, to create sophisticated calendar visualization. Alternatively, you can retrieve opportunity data and use another charting JavaScript library for sophisticated interactive charting.</a:t>
            </a:r>
          </a:p>
          <a:p>
            <a:pPr algn="l"/>
            <a:r>
              <a:rPr lang="en-US" b="1" i="0" dirty="0">
                <a:solidFill>
                  <a:srgbClr val="171717"/>
                </a:solidFill>
                <a:effectLst/>
                <a:latin typeface="Segoe UI" panose="020B0502040204020203" pitchFamily="34" charset="0"/>
              </a:rPr>
              <a:t> Important</a:t>
            </a:r>
          </a:p>
          <a:p>
            <a:pPr algn="l"/>
            <a:r>
              <a:rPr lang="en-US" b="0" i="0" dirty="0">
                <a:solidFill>
                  <a:srgbClr val="171717"/>
                </a:solidFill>
                <a:effectLst/>
                <a:latin typeface="Segoe UI" panose="020B0502040204020203" pitchFamily="34" charset="0"/>
              </a:rPr>
              <a:t>When you use web templates, it is only possible to implement REST service for GET operations. No other operation, such as PUT, is supported by Liquid code.</a:t>
            </a:r>
          </a:p>
          <a:p>
            <a:pPr algn="l"/>
            <a:r>
              <a:rPr lang="en-US" b="1" i="0" dirty="0">
                <a:solidFill>
                  <a:srgbClr val="171717"/>
                </a:solidFill>
                <a:effectLst/>
                <a:latin typeface="Segoe UI" panose="020B0502040204020203" pitchFamily="34" charset="0"/>
              </a:rPr>
              <a:t>Companion app</a:t>
            </a:r>
          </a:p>
          <a:p>
            <a:pPr algn="l"/>
            <a:r>
              <a:rPr lang="en-US" b="0" i="0" dirty="0">
                <a:solidFill>
                  <a:srgbClr val="171717"/>
                </a:solidFill>
                <a:effectLst/>
                <a:latin typeface="Segoe UI" panose="020B0502040204020203" pitchFamily="34" charset="0"/>
              </a:rPr>
              <a:t>Situations might occur where you want to communicate securely with external services while maintaining the security context, such as when you are processing online payments. Power Apps portals enables this scenario by providing support for </a:t>
            </a:r>
            <a:r>
              <a:rPr lang="en-US" b="0" i="0" u="none" strike="noStrike" dirty="0">
                <a:solidFill>
                  <a:srgbClr val="171717"/>
                </a:solidFill>
                <a:effectLst/>
                <a:latin typeface="Segoe UI" panose="020B0502040204020203" pitchFamily="34" charset="0"/>
                <a:hlinkClick r:id="rId4"/>
              </a:rPr>
              <a:t>OAuth 2.0 implicit grant flow within your portal </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This feature allows a customer to make client-side calls to external APIs and secure them by using OAuth implicit grant flow. This method helps ensure that the identity information of a signed-in user is passed in a secured manner to the external calls.</a:t>
            </a:r>
          </a:p>
          <a:p>
            <a:pPr algn="l"/>
            <a:r>
              <a:rPr lang="en-US" b="0" i="0" dirty="0">
                <a:solidFill>
                  <a:srgbClr val="171717"/>
                </a:solidFill>
                <a:effectLst/>
                <a:latin typeface="Segoe UI" panose="020B0502040204020203" pitchFamily="34" charset="0"/>
              </a:rPr>
              <a:t>In this scenario, you build a custom web application and Power Apps portals would communicate to this application by using JavaScript to call the API.</a:t>
            </a:r>
          </a:p>
          <a:p>
            <a:pPr algn="l"/>
            <a:r>
              <a:rPr lang="en-US" b="0" i="0" dirty="0">
                <a:solidFill>
                  <a:srgbClr val="171717"/>
                </a:solidFill>
                <a:effectLst/>
                <a:latin typeface="Segoe UI" panose="020B0502040204020203" pitchFamily="34" charset="0"/>
              </a:rPr>
              <a:t>CSS and JavaScript enable a number of integration and extensibility scenarios that range from simple UI adjustments, to validation and data input, to sophisticated client-side applications that interact with other services.</a:t>
            </a:r>
          </a:p>
          <a:p>
            <a:br>
              <a:rPr lang="en-US" b="0" i="0" dirty="0">
                <a:solidFill>
                  <a:srgbClr val="171717"/>
                </a:solidFill>
                <a:effectLst/>
                <a:latin typeface="Segoe UI" panose="020B0502040204020203" pitchFamily="34" charset="0"/>
              </a:rPr>
            </a:b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56</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Link: https://docs.microsoft.com/en-us/learn/modules/extend-power-app-portals/6-exercise </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57</a:t>
            </a:fld>
            <a:endParaRPr lang="en-US"/>
          </a:p>
        </p:txBody>
      </p:sp>
    </p:spTree>
    <p:extLst>
      <p:ext uri="{BB962C8B-B14F-4D97-AF65-F5344CB8AC3E}">
        <p14:creationId xmlns:p14="http://schemas.microsoft.com/office/powerpoint/2010/main" val="4372175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11/18/2020 3:01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6562309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Liquid is an </a:t>
            </a:r>
            <a:r>
              <a:rPr>
                <a:hlinkClick r:id="rId3"/>
              </a:rPr>
              <a:t>open-source template language</a:t>
            </a:r>
            <a:r>
              <a:t> that can be used to add dynamic content to pages. Liquid code can be used anywhere in the portals where HTML or text content can be entered, including content in webpages, content snippets, and web templates.</a:t>
            </a:r>
          </a:p>
          <a:p>
            <a:endParaRPr/>
          </a:p>
          <a:p>
            <a:pPr>
              <a:spcBef>
                <a:spcPct val="43750"/>
              </a:spcBef>
              <a:spcAft>
                <a:spcPct val="43750"/>
              </a:spcAft>
            </a:pPr>
            <a:r>
              <a:t>Liquid has various language constructs that can help you build content, apply transformations, and control the implementation flow. Ability to access Common Data Service data by using FetchXML query language or directly retrieving entities by identifiers makes Liquid the primary choice for building data-driven webpages. It also includes a number of special tags (or processing instructions) that specifically target the building of reusable web templates. The following sections explain how templates are used in Microsoft Power Apps portals.</a:t>
            </a:r>
          </a:p>
        </p:txBody>
      </p:sp>
      <p:sp>
        <p:nvSpPr>
          <p:cNvPr id="4" name="Slide Number Placeholder 3"/>
          <p:cNvSpPr>
            <a:spLocks noGrp="1"/>
          </p:cNvSpPr>
          <p:nvPr>
            <p:ph type="sldNum" sz="quarter" idx="10"/>
          </p:nvPr>
        </p:nvSpPr>
        <p:spPr/>
        <p:txBody>
          <a:bodyPr/>
          <a:lstStyle/>
          <a:p>
            <a:fld id="{6101C5E1-D8E9-464D-A93E-CE21651935A7}" type="slidenum">
              <a:rPr lang="en-US" smtClean="0"/>
              <a:t>59</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20000"/>
          </a:bodyPr>
          <a:lstStyle/>
          <a:p>
            <a:pPr>
              <a:spcBef>
                <a:spcPct val="43750"/>
              </a:spcBef>
              <a:spcAft>
                <a:spcPct val="43750"/>
              </a:spcAft>
            </a:pPr>
            <a:r>
              <a:rPr dirty="0"/>
              <a:t>In Power Apps portals, the webpage does not define how the page looks when it's rendered on the portal. Instead, it's linked to the </a:t>
            </a:r>
            <a:r>
              <a:rPr b="1" dirty="0"/>
              <a:t>Page Template</a:t>
            </a:r>
            <a:r>
              <a:rPr dirty="0"/>
              <a:t> record that defines the layout and behavior.</a:t>
            </a:r>
          </a:p>
          <a:p>
            <a:endParaRPr dirty="0"/>
          </a:p>
          <a:p>
            <a:pPr>
              <a:spcBef>
                <a:spcPct val="43750"/>
              </a:spcBef>
              <a:spcAft>
                <a:spcPct val="43750"/>
              </a:spcAft>
            </a:pPr>
            <a:r>
              <a:rPr dirty="0"/>
              <a:t>The two types of templates that you can use in Power Apps portals are:</a:t>
            </a:r>
          </a:p>
          <a:p>
            <a:endParaRPr dirty="0"/>
          </a:p>
          <a:p>
            <a:pPr lvl="1" indent="-285750">
              <a:buChar char="•"/>
            </a:pPr>
            <a:r>
              <a:rPr b="1" dirty="0"/>
              <a:t>Rewrite</a:t>
            </a:r>
            <a:r>
              <a:rPr dirty="0"/>
              <a:t> - These templates use server-side processing to implement specialized behavior that is required by some of the components and special pages such as an error page, site map, search, and others.</a:t>
            </a:r>
          </a:p>
          <a:p>
            <a:endParaRPr dirty="0"/>
          </a:p>
          <a:p>
            <a:pPr lvl="1" indent="-285750">
              <a:buChar char="•"/>
            </a:pPr>
            <a:r>
              <a:rPr b="1" dirty="0"/>
              <a:t>Web Template</a:t>
            </a:r>
            <a:r>
              <a:rPr dirty="0"/>
              <a:t> - The linked layout template defines how the content of the page is rendered for output.</a:t>
            </a:r>
          </a:p>
          <a:p>
            <a:endParaRPr dirty="0"/>
          </a:p>
          <a:p>
            <a:pPr>
              <a:spcBef>
                <a:spcPct val="43750"/>
              </a:spcBef>
              <a:spcAft>
                <a:spcPct val="43750"/>
              </a:spcAft>
            </a:pPr>
            <a:r>
              <a:rPr b="1" dirty="0"/>
              <a:t>Rewrite</a:t>
            </a:r>
            <a:r>
              <a:rPr dirty="0"/>
              <a:t> templates offer limited customizations. Liquid template language can be used as part of the content or inside content snippets, but the page layout and behavior are predefined.</a:t>
            </a:r>
          </a:p>
          <a:p>
            <a:endParaRPr dirty="0"/>
          </a:p>
          <a:p>
            <a:pPr>
              <a:spcBef>
                <a:spcPct val="43750"/>
              </a:spcBef>
              <a:spcAft>
                <a:spcPct val="43750"/>
              </a:spcAft>
            </a:pPr>
            <a:r>
              <a:rPr dirty="0"/>
              <a:t>Contrarily, the </a:t>
            </a:r>
            <a:r>
              <a:rPr b="1" dirty="0"/>
              <a:t>Web Template</a:t>
            </a:r>
            <a:r>
              <a:rPr dirty="0"/>
              <a:t> option is entirely template-based and uses Liquid to define how the content is rendered. Templates are flexible. A template can include other templates for parts of the content. A template can also be based on another template, extending the base functionality. The real power of web templates comes from the ability to contain Liquid code that adds processing capabilities to the static content, including access to Common Data Service data.</a:t>
            </a:r>
          </a:p>
          <a:p>
            <a:endParaRPr dirty="0"/>
          </a:p>
          <a:p>
            <a:pPr>
              <a:spcBef>
                <a:spcPct val="43750"/>
              </a:spcBef>
              <a:spcAft>
                <a:spcPct val="43750"/>
              </a:spcAft>
            </a:pPr>
            <a:r>
              <a:rPr dirty="0"/>
              <a:t>[!TIP] Web templates can also contain HTML, Cascading Style Sheets (CSS), and JavaScript.</a:t>
            </a:r>
          </a:p>
          <a:p>
            <a:endParaRPr dirty="0"/>
          </a:p>
          <a:p>
            <a:pPr>
              <a:spcBef>
                <a:spcPct val="43750"/>
              </a:spcBef>
              <a:spcAft>
                <a:spcPct val="43750"/>
              </a:spcAft>
            </a:pPr>
            <a:r>
              <a:rPr dirty="0"/>
              <a:t>You can use web templates to define an entire webpage, a part of a page, or common elements such as the site header and footer. This approach creates a consistent appearance and behavior throughout the portal and helps make it easier to modify the appearance and data that is rendered. The following example shows what a typical simple template might look like:</a:t>
            </a:r>
          </a:p>
          <a:p>
            <a:endParaRPr dirty="0"/>
          </a:p>
          <a:p>
            <a:pPr>
              <a:spcBef>
                <a:spcPct val="43750"/>
              </a:spcBef>
              <a:spcAft>
                <a:spcPct val="43750"/>
              </a:spcAft>
            </a:pPr>
            <a:r>
              <a:rPr dirty="0"/>
              <a:t>This simple template includes other templates to render common bits and pieces, it defines content block that can be rendered differently by a derived template, and it renders Common Data Service data by using related </a:t>
            </a:r>
            <a:r>
              <a:rPr b="1" dirty="0"/>
              <a:t>Entity List</a:t>
            </a:r>
            <a:r>
              <a:rPr dirty="0"/>
              <a:t> and </a:t>
            </a:r>
            <a:r>
              <a:rPr b="1" dirty="0"/>
              <a:t>Entity Form</a:t>
            </a:r>
            <a:r>
              <a:rPr dirty="0"/>
              <a:t> records.</a:t>
            </a:r>
          </a:p>
        </p:txBody>
      </p:sp>
      <p:sp>
        <p:nvSpPr>
          <p:cNvPr id="4" name="Slide Number Placeholder 3"/>
          <p:cNvSpPr>
            <a:spLocks noGrp="1"/>
          </p:cNvSpPr>
          <p:nvPr>
            <p:ph type="sldNum" sz="quarter" idx="10"/>
          </p:nvPr>
        </p:nvSpPr>
        <p:spPr/>
        <p:txBody>
          <a:bodyPr/>
          <a:lstStyle/>
          <a:p>
            <a:fld id="{6101C5E1-D8E9-464D-A93E-CE21651935A7}" type="slidenum">
              <a:rPr lang="en-US" smtClean="0"/>
              <a:t>60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The next slides will go into detail on portals studio, content snippets, and entity lists + forms. Give a high level at this time.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3:01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204030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Web templates can be used to override the global header and footer that is used by a Power Apps portal. To accomplish this task, set the </a:t>
            </a:r>
            <a:r>
              <a:rPr b="1"/>
              <a:t>Header Template</a:t>
            </a:r>
            <a:r>
              <a:t> or </a:t>
            </a:r>
            <a:r>
              <a:rPr b="1"/>
              <a:t>Footer Template</a:t>
            </a:r>
            <a:r>
              <a:t> field of your website to the web template of your choice.</a:t>
            </a:r>
          </a:p>
          <a:p>
            <a:endParaRPr/>
          </a:p>
          <a:p>
            <a:pPr>
              <a:spcBef>
                <a:spcPct val="43750"/>
              </a:spcBef>
              <a:spcAft>
                <a:spcPct val="43750"/>
              </a:spcAft>
            </a:pPr>
            <a:r>
              <a:t>If you override the </a:t>
            </a:r>
            <a:r>
              <a:rPr b="1"/>
              <a:t>Header Template</a:t>
            </a:r>
            <a:r>
              <a:t> field, your selected template assumes responsibility for rendering the primary navigation, sign-in/sign-out links, search interface, and so on, for your site interface elements that are normally handled by the default header template.</a:t>
            </a:r>
          </a:p>
          <a:p>
            <a:endParaRPr/>
          </a:p>
          <a:p>
            <a:pPr>
              <a:spcBef>
                <a:spcPct val="43750"/>
              </a:spcBef>
              <a:spcAft>
                <a:spcPct val="43750"/>
              </a:spcAft>
            </a:pPr>
            <a:r>
              <a:t>[!TIP] If you don't specify a header or a footer template in the </a:t>
            </a:r>
            <a:r>
              <a:rPr b="1"/>
              <a:t>Website</a:t>
            </a:r>
            <a:r>
              <a:t> record, the default content is rendered. To remove, specify a blank template.</a:t>
            </a:r>
          </a:p>
        </p:txBody>
      </p:sp>
      <p:sp>
        <p:nvSpPr>
          <p:cNvPr id="4" name="Slide Number Placeholder 3"/>
          <p:cNvSpPr>
            <a:spLocks noGrp="1"/>
          </p:cNvSpPr>
          <p:nvPr>
            <p:ph type="sldNum" sz="quarter" idx="10"/>
          </p:nvPr>
        </p:nvSpPr>
        <p:spPr/>
        <p:txBody>
          <a:bodyPr/>
          <a:lstStyle/>
          <a:p>
            <a:fld id="{6101C5E1-D8E9-464D-A93E-CE21651935A7}" type="slidenum">
              <a:rPr lang="en-US" smtClean="0"/>
              <a:t>61</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b="1"/>
              <a:t>Web Template</a:t>
            </a:r>
            <a:r>
              <a:t> is a simple entity that contains the following attributes:</a:t>
            </a:r>
          </a:p>
          <a:p>
            <a:endParaRPr/>
          </a:p>
          <a:p>
            <a:pPr lvl="1" indent="-285750">
              <a:buChar char="•"/>
            </a:pPr>
            <a:r>
              <a:rPr b="1"/>
              <a:t>Name</a:t>
            </a:r>
            <a:r>
              <a:t> - When a template is included in other content, or extended by other templates, it is referred to by this name.</a:t>
            </a:r>
          </a:p>
          <a:p>
            <a:endParaRPr/>
          </a:p>
          <a:p>
            <a:pPr lvl="1" indent="-285750">
              <a:buChar char="•"/>
            </a:pPr>
            <a:r>
              <a:rPr b="1"/>
              <a:t>Source</a:t>
            </a:r>
            <a:r>
              <a:t> - The source content of the template. It can be static text, an HTML fragment, or most often, a layout by using Liquid.</a:t>
            </a:r>
          </a:p>
          <a:p>
            <a:endParaRPr/>
          </a:p>
          <a:p>
            <a:pPr lvl="1" indent="-285750">
              <a:buChar char="•"/>
            </a:pPr>
            <a:r>
              <a:rPr b="1"/>
              <a:t>MIME type</a:t>
            </a:r>
            <a:r>
              <a:t> - Defines what MIME type that the server will send to the client when the template is rendered. If value is not provided, the value is assumed to be text/html, which is a standard type for HTML pages. It's possible to create a web template that will render specialized content. For example, you can create a web template that will return some Common Data Service data in json format. In this case, the MIME type would be set to application/json.</a:t>
            </a:r>
          </a:p>
        </p:txBody>
      </p:sp>
      <p:sp>
        <p:nvSpPr>
          <p:cNvPr id="4" name="Slide Number Placeholder 3"/>
          <p:cNvSpPr>
            <a:spLocks noGrp="1"/>
          </p:cNvSpPr>
          <p:nvPr>
            <p:ph type="sldNum" sz="quarter" idx="10"/>
          </p:nvPr>
        </p:nvSpPr>
        <p:spPr/>
        <p:txBody>
          <a:bodyPr/>
          <a:lstStyle/>
          <a:p>
            <a:fld id="{6101C5E1-D8E9-464D-A93E-CE21651935A7}" type="slidenum">
              <a:rPr lang="en-US" smtClean="0"/>
              <a:t>62</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7" rtl="0" eaLnBrk="1" fontAlgn="auto" latinLnBrk="0" hangingPunct="1">
              <a:lnSpc>
                <a:spcPct val="90000"/>
              </a:lnSpc>
              <a:spcBef>
                <a:spcPct val="43750"/>
              </a:spcBef>
              <a:spcAft>
                <a:spcPct val="43750"/>
              </a:spcAft>
              <a:buClrTx/>
              <a:buSzTx/>
              <a:buFontTx/>
              <a:buNone/>
              <a:tabLst/>
              <a:defRPr/>
            </a:pPr>
            <a:r>
              <a:rPr lang="en-US" dirty="0"/>
              <a:t>Liquid implementations within Power Apps portals contain a number of </a:t>
            </a:r>
            <a:r>
              <a:rPr lang="en-US" dirty="0">
                <a:hlinkClick r:id="rId3"/>
              </a:rPr>
              <a:t>Template tags</a:t>
            </a:r>
            <a:r>
              <a:rPr lang="en-US" dirty="0"/>
              <a:t> that help manage templates and promote reusability.</a:t>
            </a:r>
          </a:p>
          <a:p>
            <a:pPr>
              <a:spcBef>
                <a:spcPct val="43750"/>
              </a:spcBef>
              <a:spcAft>
                <a:spcPct val="43750"/>
              </a:spcAft>
            </a:pPr>
            <a:endParaRPr lang="en-US" dirty="0"/>
          </a:p>
          <a:p>
            <a:pPr>
              <a:spcBef>
                <a:spcPct val="43750"/>
              </a:spcBef>
              <a:spcAft>
                <a:spcPct val="43750"/>
              </a:spcAft>
            </a:pPr>
            <a:endParaRPr lang="en-US" dirty="0"/>
          </a:p>
          <a:p>
            <a:pPr>
              <a:spcBef>
                <a:spcPct val="43750"/>
              </a:spcBef>
              <a:spcAft>
                <a:spcPct val="43750"/>
              </a:spcAft>
            </a:pPr>
            <a:r>
              <a:rPr dirty="0"/>
              <a:t>The </a:t>
            </a:r>
            <a:r>
              <a:rPr dirty="0" err="1"/>
              <a:t>fetchxml</a:t>
            </a:r>
            <a:r>
              <a:rPr dirty="0"/>
              <a:t> tag allows users to query data from Common Data Service and renders the results in a page.</a:t>
            </a:r>
          </a:p>
          <a:p>
            <a:endParaRPr dirty="0"/>
          </a:p>
          <a:p>
            <a:r>
              <a:rPr dirty="0"/>
              <a:t>{% </a:t>
            </a:r>
            <a:r>
              <a:rPr dirty="0" err="1"/>
              <a:t>fetchxml</a:t>
            </a:r>
            <a:r>
              <a:rPr dirty="0"/>
              <a:t> </a:t>
            </a:r>
            <a:r>
              <a:rPr dirty="0" err="1"/>
              <a:t>varResults</a:t>
            </a:r>
            <a:r>
              <a:rPr dirty="0"/>
              <a:t> %} &lt;!- </a:t>
            </a:r>
            <a:r>
              <a:rPr dirty="0" err="1"/>
              <a:t>Fetchxml</a:t>
            </a:r>
            <a:r>
              <a:rPr dirty="0"/>
              <a:t> query --&gt; &lt;fetch&gt; &lt;entity name="account"&gt; &lt;attribute name="name" /&gt; &lt;/entity&gt; &lt;/fetch&gt; {% </a:t>
            </a:r>
            <a:r>
              <a:rPr dirty="0" err="1"/>
              <a:t>endfetchxml</a:t>
            </a:r>
            <a:r>
              <a:rPr dirty="0"/>
              <a:t> %} </a:t>
            </a:r>
          </a:p>
          <a:p>
            <a:endParaRPr dirty="0"/>
          </a:p>
          <a:p>
            <a:pPr>
              <a:spcBef>
                <a:spcPct val="43750"/>
              </a:spcBef>
              <a:spcAft>
                <a:spcPct val="43750"/>
              </a:spcAft>
            </a:pPr>
            <a:r>
              <a:rPr dirty="0"/>
              <a:t>The </a:t>
            </a:r>
            <a:r>
              <a:rPr dirty="0" err="1"/>
              <a:t>varResults</a:t>
            </a:r>
            <a:r>
              <a:rPr dirty="0"/>
              <a:t> variable will contain the results of the query.</a:t>
            </a:r>
          </a:p>
          <a:p>
            <a:endParaRPr dirty="0"/>
          </a:p>
          <a:p>
            <a:r>
              <a:rPr dirty="0"/>
              <a:t>{% for account in </a:t>
            </a:r>
            <a:r>
              <a:rPr dirty="0" err="1"/>
              <a:t>varResults.results.entities</a:t>
            </a:r>
            <a:r>
              <a:rPr dirty="0"/>
              <a:t> %} {{ account.name }}&lt;</a:t>
            </a:r>
            <a:r>
              <a:rPr dirty="0" err="1"/>
              <a:t>br</a:t>
            </a:r>
            <a:r>
              <a:rPr dirty="0"/>
              <a:t> /&gt; {% </a:t>
            </a:r>
            <a:r>
              <a:rPr dirty="0" err="1"/>
              <a:t>endfor</a:t>
            </a:r>
            <a:r>
              <a:rPr dirty="0"/>
              <a:t> %} </a:t>
            </a:r>
          </a:p>
          <a:p>
            <a:endParaRPr dirty="0"/>
          </a:p>
          <a:p>
            <a:pPr>
              <a:spcBef>
                <a:spcPct val="43750"/>
              </a:spcBef>
              <a:spcAft>
                <a:spcPct val="43750"/>
              </a:spcAft>
            </a:pPr>
            <a:r>
              <a:rPr dirty="0"/>
              <a:t>[!IMPORTANT] Entity permissions are always applied to the </a:t>
            </a:r>
            <a:r>
              <a:rPr dirty="0" err="1"/>
              <a:t>fetchxml</a:t>
            </a:r>
            <a:r>
              <a:rPr dirty="0"/>
              <a:t> tag.</a:t>
            </a:r>
          </a:p>
        </p:txBody>
      </p:sp>
      <p:sp>
        <p:nvSpPr>
          <p:cNvPr id="4" name="Slide Number Placeholder 3"/>
          <p:cNvSpPr>
            <a:spLocks noGrp="1"/>
          </p:cNvSpPr>
          <p:nvPr>
            <p:ph type="sldNum" sz="quarter" idx="10"/>
          </p:nvPr>
        </p:nvSpPr>
        <p:spPr/>
        <p:txBody>
          <a:bodyPr/>
          <a:lstStyle/>
          <a:p>
            <a:fld id="{6101C5E1-D8E9-464D-A93E-CE21651935A7}" type="slidenum">
              <a:rPr lang="en-US" smtClean="0"/>
              <a:t>63</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With the comment tag, any content within the block will not be rendered, and any Liquid code within will not be run. This tag is useful for including extended comments in complex templates and to temporarily comment out blocks of code when you are troubleshooting.</a:t>
            </a:r>
          </a:p>
          <a:p>
            <a:endParaRPr dirty="0"/>
          </a:p>
          <a:p>
            <a:r>
              <a:rPr dirty="0"/>
              <a:t>This is a {% comment %}very useful {% </a:t>
            </a:r>
            <a:r>
              <a:rPr dirty="0" err="1"/>
              <a:t>endcomment</a:t>
            </a:r>
            <a:r>
              <a:rPr dirty="0"/>
              <a:t> %}comment. </a:t>
            </a:r>
          </a:p>
          <a:p>
            <a:endParaRPr dirty="0"/>
          </a:p>
          <a:p>
            <a:pPr>
              <a:spcBef>
                <a:spcPct val="43750"/>
              </a:spcBef>
              <a:spcAft>
                <a:spcPct val="43750"/>
              </a:spcAft>
            </a:pPr>
            <a:r>
              <a:rPr dirty="0"/>
              <a:t>The preceding logic will generate the following result:</a:t>
            </a:r>
          </a:p>
          <a:p>
            <a:endParaRPr dirty="0"/>
          </a:p>
          <a:p>
            <a:pPr>
              <a:spcBef>
                <a:spcPct val="43750"/>
              </a:spcBef>
              <a:spcAft>
                <a:spcPct val="43750"/>
              </a:spcAft>
            </a:pPr>
            <a:r>
              <a:rPr dirty="0"/>
              <a:t>This is a comment.</a:t>
            </a:r>
          </a:p>
        </p:txBody>
      </p:sp>
      <p:sp>
        <p:nvSpPr>
          <p:cNvPr id="4" name="Slide Number Placeholder 3"/>
          <p:cNvSpPr>
            <a:spLocks noGrp="1"/>
          </p:cNvSpPr>
          <p:nvPr>
            <p:ph type="sldNum" sz="quarter" idx="10"/>
          </p:nvPr>
        </p:nvSpPr>
        <p:spPr/>
        <p:txBody>
          <a:bodyPr/>
          <a:lstStyle/>
          <a:p>
            <a:fld id="{6101C5E1-D8E9-464D-A93E-CE21651935A7}" type="slidenum">
              <a:rPr lang="en-US" smtClean="0"/>
              <a:t>64</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 include tag includes the contents of one template in another, by name. This tag allows for the reuse of common template fragments in multiple places, for example, rendering of social links. The included template will have access to any variables that are defined in the parent template, and it is possible to pass parameters.</a:t>
            </a:r>
          </a:p>
          <a:p>
            <a:endParaRPr/>
          </a:p>
          <a:p>
            <a:r>
              <a:t>{% include 'Breadcrumbs', separator: '&gt;' %} </a:t>
            </a:r>
          </a:p>
          <a:p>
            <a:endParaRPr/>
          </a:p>
          <a:p>
            <a:pPr>
              <a:spcBef>
                <a:spcPct val="43750"/>
              </a:spcBef>
              <a:spcAft>
                <a:spcPct val="43750"/>
              </a:spcAft>
            </a:pPr>
            <a:r>
              <a:t>This logic will include the output that is generated by the </a:t>
            </a:r>
            <a:r>
              <a:rPr b="1"/>
              <a:t>Breadcrumbs</a:t>
            </a:r>
            <a:r>
              <a:t> template that will have a separator variable set to the &gt; symbol.</a:t>
            </a:r>
          </a:p>
        </p:txBody>
      </p:sp>
      <p:sp>
        <p:nvSpPr>
          <p:cNvPr id="4" name="Slide Number Placeholder 3"/>
          <p:cNvSpPr>
            <a:spLocks noGrp="1"/>
          </p:cNvSpPr>
          <p:nvPr>
            <p:ph type="sldNum" sz="quarter" idx="10"/>
          </p:nvPr>
        </p:nvSpPr>
        <p:spPr/>
        <p:txBody>
          <a:bodyPr/>
          <a:lstStyle/>
          <a:p>
            <a:fld id="{6101C5E1-D8E9-464D-A93E-CE21651935A7}" type="slidenum">
              <a:rPr lang="en-US" smtClean="0"/>
              <a:t>65</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By using the block tag, you can define a block within a template, which defines a region that can be optionally overwritten by the templates that extend the current template.</a:t>
            </a:r>
          </a:p>
        </p:txBody>
      </p:sp>
      <p:sp>
        <p:nvSpPr>
          <p:cNvPr id="4" name="Slide Number Placeholder 3"/>
          <p:cNvSpPr>
            <a:spLocks noGrp="1"/>
          </p:cNvSpPr>
          <p:nvPr>
            <p:ph type="sldNum" sz="quarter" idx="10"/>
          </p:nvPr>
        </p:nvSpPr>
        <p:spPr/>
        <p:txBody>
          <a:bodyPr/>
          <a:lstStyle/>
          <a:p>
            <a:fld id="{6101C5E1-D8E9-464D-A93E-CE21651935A7}" type="slidenum">
              <a:rPr lang="en-US" smtClean="0"/>
              <a:t>66</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1" i="0" dirty="0">
                <a:solidFill>
                  <a:srgbClr val="171717"/>
                </a:solidFill>
                <a:effectLst/>
                <a:latin typeface="Segoe UI" panose="020B0502040204020203" pitchFamily="34" charset="0"/>
              </a:rPr>
              <a:t>Extend tag</a:t>
            </a:r>
          </a:p>
          <a:p>
            <a:pPr algn="l"/>
            <a:r>
              <a:rPr lang="en-US" b="0" i="0" dirty="0">
                <a:solidFill>
                  <a:srgbClr val="171717"/>
                </a:solidFill>
                <a:effectLst/>
                <a:latin typeface="Segoe UI" panose="020B0502040204020203" pitchFamily="34" charset="0"/>
              </a:rPr>
              <a:t>When used in conjunction with the block tag, the extend tag provides template inheritance. This tag allows multiple templates to use a shared layout while overriding specific areas of the parent layout. When extends is used, it must be the first content in the template and can only be followed by one or more block tags.</a:t>
            </a:r>
          </a:p>
          <a:p>
            <a:pPr algn="l"/>
            <a:r>
              <a:rPr lang="en-US" b="1" i="0" dirty="0">
                <a:solidFill>
                  <a:srgbClr val="171717"/>
                </a:solidFill>
                <a:effectLst/>
                <a:latin typeface="Segoe UI" panose="020B0502040204020203" pitchFamily="34" charset="0"/>
              </a:rPr>
              <a:t>Base template</a:t>
            </a:r>
          </a:p>
          <a:p>
            <a:pPr algn="l"/>
            <a:r>
              <a:rPr lang="en-US" b="0" i="0" dirty="0">
                <a:solidFill>
                  <a:srgbClr val="171717"/>
                </a:solidFill>
                <a:effectLst/>
                <a:latin typeface="Segoe UI" panose="020B0502040204020203" pitchFamily="34" charset="0"/>
              </a:rPr>
              <a:t>The base template logic is as follows:</a:t>
            </a:r>
          </a:p>
          <a:p>
            <a:pPr algn="l"/>
            <a:r>
              <a:rPr lang="en-US" b="0" i="0" dirty="0">
                <a:solidFill>
                  <a:srgbClr val="171717"/>
                </a:solidFill>
                <a:effectLst/>
                <a:latin typeface="Segoe UI" panose="020B0502040204020203" pitchFamily="34" charset="0"/>
              </a:rPr>
              <a:t>XML</a:t>
            </a:r>
          </a:p>
          <a:p>
            <a:pPr algn="l"/>
            <a:r>
              <a:rPr lang="en-US" dirty="0">
                <a:solidFill>
                  <a:srgbClr val="0101FD"/>
                </a:solidFill>
                <a:effectLst/>
              </a:rPr>
              <a:t>&lt;div&gt;</a:t>
            </a:r>
            <a:r>
              <a:rPr lang="en-US" dirty="0">
                <a:effectLst/>
              </a:rPr>
              <a:t> Hello {% block content %}default content{% </a:t>
            </a:r>
            <a:r>
              <a:rPr lang="en-US" dirty="0" err="1">
                <a:effectLst/>
              </a:rPr>
              <a:t>endblock</a:t>
            </a:r>
            <a:r>
              <a:rPr lang="en-US" dirty="0">
                <a:effectLst/>
              </a:rPr>
              <a:t> %} </a:t>
            </a:r>
            <a:r>
              <a:rPr lang="en-US" dirty="0">
                <a:solidFill>
                  <a:srgbClr val="0101FD"/>
                </a:solidFill>
                <a:effectLst/>
              </a:rPr>
              <a:t>&lt;/div&gt;</a:t>
            </a:r>
            <a:endParaRPr lang="en-US"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67</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1" i="0" dirty="0">
                <a:solidFill>
                  <a:srgbClr val="171717"/>
                </a:solidFill>
                <a:effectLst/>
                <a:latin typeface="Segoe UI" panose="020B0502040204020203" pitchFamily="34" charset="0"/>
              </a:rPr>
              <a:t>Child template</a:t>
            </a:r>
          </a:p>
          <a:p>
            <a:pPr algn="l"/>
            <a:r>
              <a:rPr lang="en-US" b="0" i="0" dirty="0">
                <a:solidFill>
                  <a:srgbClr val="171717"/>
                </a:solidFill>
                <a:effectLst/>
                <a:latin typeface="Segoe UI" panose="020B0502040204020203" pitchFamily="34" charset="0"/>
              </a:rPr>
              <a:t>The child template logic is as follows:</a:t>
            </a:r>
          </a:p>
          <a:p>
            <a:pPr algn="l"/>
            <a:r>
              <a:rPr lang="en-US" b="0" i="0" dirty="0">
                <a:solidFill>
                  <a:srgbClr val="171717"/>
                </a:solidFill>
                <a:effectLst/>
                <a:latin typeface="Segoe UI" panose="020B0502040204020203" pitchFamily="34" charset="0"/>
              </a:rPr>
              <a:t>XML</a:t>
            </a:r>
          </a:p>
          <a:p>
            <a:pPr algn="l"/>
            <a:r>
              <a:rPr lang="en-US" dirty="0">
                <a:effectLst/>
              </a:rPr>
              <a:t>{% extends 'Base Template' %} {% block content %}Power Apps portals{% </a:t>
            </a:r>
            <a:r>
              <a:rPr lang="en-US" dirty="0" err="1">
                <a:effectLst/>
              </a:rPr>
              <a:t>endblock</a:t>
            </a:r>
            <a:r>
              <a:rPr lang="en-US" dirty="0">
                <a:effectLst/>
              </a:rPr>
              <a:t>%} </a:t>
            </a:r>
            <a:r>
              <a:rPr lang="en-US" b="0" i="0" dirty="0">
                <a:solidFill>
                  <a:srgbClr val="171717"/>
                </a:solidFill>
                <a:effectLst/>
                <a:latin typeface="Segoe UI" panose="020B0502040204020203" pitchFamily="34" charset="0"/>
              </a:rPr>
              <a:t>The child template will generate the following output:</a:t>
            </a:r>
          </a:p>
          <a:p>
            <a:pPr algn="l"/>
            <a:r>
              <a:rPr lang="en-US" b="0" i="0" dirty="0">
                <a:solidFill>
                  <a:srgbClr val="171717"/>
                </a:solidFill>
                <a:effectLst/>
                <a:latin typeface="Segoe UI" panose="020B0502040204020203" pitchFamily="34" charset="0"/>
              </a:rPr>
              <a:t>HTML</a:t>
            </a:r>
          </a:p>
          <a:p>
            <a:pPr algn="l"/>
            <a:r>
              <a:rPr lang="en-US" dirty="0">
                <a:solidFill>
                  <a:srgbClr val="0101FD"/>
                </a:solidFill>
                <a:effectLst/>
              </a:rPr>
              <a:t>&lt;div&gt;</a:t>
            </a:r>
            <a:r>
              <a:rPr lang="en-US" dirty="0">
                <a:effectLst/>
              </a:rPr>
              <a:t> Hello Power Apps portals </a:t>
            </a:r>
            <a:r>
              <a:rPr lang="en-US" dirty="0">
                <a:solidFill>
                  <a:srgbClr val="0101FD"/>
                </a:solidFill>
                <a:effectLst/>
              </a:rPr>
              <a:t>&lt;/div&gt;</a:t>
            </a:r>
            <a:r>
              <a:rPr lang="en-US" dirty="0">
                <a:effectLst/>
              </a:rPr>
              <a: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typical use of the extend and block tags is to separate layout and content templates. Parent or base templates usually define broad page layout, for example, if it's a single column or a two-column page. Child templates that extend the base can only define the content of the blocks as specified by the parent.</a:t>
            </a:r>
          </a:p>
          <a:p>
            <a:pPr algn="l"/>
            <a:r>
              <a:rPr lang="en-US" b="0" i="0" dirty="0">
                <a:solidFill>
                  <a:srgbClr val="171717"/>
                </a:solidFill>
                <a:effectLst/>
                <a:latin typeface="Segoe UI" panose="020B0502040204020203" pitchFamily="34" charset="0"/>
              </a:rPr>
              <a:t>For a comprehensive Liquid code sample that demonstrates template inheritance with block/extend and include tags, see </a:t>
            </a:r>
            <a:r>
              <a:rPr lang="en-US" b="0" i="0" u="none" strike="noStrike" dirty="0">
                <a:solidFill>
                  <a:srgbClr val="171717"/>
                </a:solidFill>
                <a:effectLst/>
                <a:latin typeface="Segoe UI" panose="020B0502040204020203" pitchFamily="34" charset="0"/>
                <a:hlinkClick r:id="rId3"/>
              </a:rPr>
              <a:t>Create a custom page template</a:t>
            </a:r>
            <a:r>
              <a:rPr lang="en-US" b="0" i="0" dirty="0">
                <a:solidFill>
                  <a:srgbClr val="171717"/>
                </a:solidFill>
                <a:effectLst/>
                <a:latin typeface="Segoe UI" panose="020B0502040204020203" pitchFamily="34" charset="0"/>
              </a:rPr>
              <a:t>.</a:t>
            </a:r>
          </a:p>
        </p:txBody>
      </p:sp>
      <p:sp>
        <p:nvSpPr>
          <p:cNvPr id="4" name="Slide Number Placeholder 3"/>
          <p:cNvSpPr>
            <a:spLocks noGrp="1"/>
          </p:cNvSpPr>
          <p:nvPr>
            <p:ph type="sldNum" sz="quarter" idx="10"/>
          </p:nvPr>
        </p:nvSpPr>
        <p:spPr/>
        <p:txBody>
          <a:bodyPr/>
          <a:lstStyle/>
          <a:p>
            <a:fld id="{6101C5E1-D8E9-464D-A93E-CE21651935A7}" type="slidenum">
              <a:rPr lang="en-US" smtClean="0"/>
              <a:t>68</a:t>
            </a:fld>
            <a:endParaRPr lang="en-US"/>
          </a:p>
        </p:txBody>
      </p:sp>
    </p:spTree>
    <p:extLst>
      <p:ext uri="{BB962C8B-B14F-4D97-AF65-F5344CB8AC3E}">
        <p14:creationId xmlns:p14="http://schemas.microsoft.com/office/powerpoint/2010/main" val="38892520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7500" lnSpcReduction="20000"/>
          </a:bodyPr>
          <a:lstStyle/>
          <a:p>
            <a:pPr>
              <a:spcBef>
                <a:spcPct val="43750"/>
              </a:spcBef>
              <a:spcAft>
                <a:spcPct val="43750"/>
              </a:spcAft>
            </a:pPr>
            <a:r>
              <a:rPr dirty="0"/>
              <a:t>The following steps will help you improve template structure and make the web templates more manageable:</a:t>
            </a:r>
          </a:p>
          <a:p>
            <a:endParaRPr dirty="0"/>
          </a:p>
          <a:p>
            <a:pPr lvl="1" indent="-285750">
              <a:spcBef>
                <a:spcPct val="43750"/>
              </a:spcBef>
              <a:spcAft>
                <a:spcPct val="43750"/>
              </a:spcAft>
              <a:buChar char="•"/>
            </a:pPr>
            <a:r>
              <a:rPr dirty="0"/>
              <a:t>Choose descriptive names for your templates because they will be referenced or included as part of other templates.</a:t>
            </a:r>
          </a:p>
          <a:p>
            <a:endParaRPr dirty="0"/>
          </a:p>
          <a:p>
            <a:pPr lvl="1" indent="-285750">
              <a:spcBef>
                <a:spcPct val="43750"/>
              </a:spcBef>
              <a:spcAft>
                <a:spcPct val="43750"/>
              </a:spcAft>
              <a:buChar char="•"/>
            </a:pPr>
            <a:r>
              <a:rPr dirty="0"/>
              <a:t>Break down the page layout and separate layout from content. These layouts will be candidates for extendable templates.</a:t>
            </a:r>
          </a:p>
          <a:p>
            <a:endParaRPr dirty="0"/>
          </a:p>
          <a:p>
            <a:pPr lvl="1" indent="-285750">
              <a:spcBef>
                <a:spcPct val="43750"/>
              </a:spcBef>
              <a:spcAft>
                <a:spcPct val="43750"/>
              </a:spcAft>
              <a:buChar char="•"/>
            </a:pPr>
            <a:r>
              <a:rPr dirty="0"/>
              <a:t>Look out for repeatable and reusable fragments; these fragments can be defined as sub templates and will use the include tag.</a:t>
            </a:r>
          </a:p>
          <a:p>
            <a:endParaRPr dirty="0"/>
          </a:p>
          <a:p>
            <a:pPr lvl="1" indent="-285750">
              <a:spcBef>
                <a:spcPct val="43750"/>
              </a:spcBef>
              <a:spcAft>
                <a:spcPct val="43750"/>
              </a:spcAft>
              <a:buChar char="•"/>
            </a:pPr>
            <a:r>
              <a:rPr dirty="0"/>
              <a:t>Use the include tag to help reuse layout and commonly used JavaScript fragments. Make your JavaScript templates "smart" by using parameters that are available in the include tag. These fragments will be inserted inline.</a:t>
            </a:r>
          </a:p>
          <a:p>
            <a:endParaRPr dirty="0"/>
          </a:p>
          <a:p>
            <a:pPr lvl="1" indent="-285750">
              <a:spcBef>
                <a:spcPct val="43750"/>
              </a:spcBef>
              <a:spcAft>
                <a:spcPct val="43750"/>
              </a:spcAft>
              <a:buChar char="•"/>
            </a:pPr>
            <a:r>
              <a:rPr dirty="0"/>
              <a:t>Move larger, reusable blocks of JavaScript to separate files and insert them as a reference instead. The client's browser will load them separately and they can be cached. In addition, externally loaded scripts can be minified, which will result in better performance.</a:t>
            </a:r>
          </a:p>
          <a:p>
            <a:endParaRPr dirty="0"/>
          </a:p>
          <a:p>
            <a:pPr lvl="1" indent="-285750">
              <a:spcBef>
                <a:spcPct val="43750"/>
              </a:spcBef>
              <a:spcAft>
                <a:spcPct val="43750"/>
              </a:spcAft>
              <a:buChar char="•"/>
            </a:pPr>
            <a:r>
              <a:rPr dirty="0"/>
              <a:t>Find parts of the page that need to be translated for multilingual implementation. Define these pages as either page content or content snippets.</a:t>
            </a:r>
          </a:p>
          <a:p>
            <a:endParaRPr dirty="0"/>
          </a:p>
          <a:p>
            <a:pPr lvl="1" indent="-285750">
              <a:spcBef>
                <a:spcPct val="43750"/>
              </a:spcBef>
              <a:spcAft>
                <a:spcPct val="43750"/>
              </a:spcAft>
              <a:buChar char="•"/>
            </a:pPr>
            <a:r>
              <a:rPr dirty="0"/>
              <a:t>Identify editable fragments. Determine which parts of the webpage where you want users to be responsible for content management and maintenance.</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69</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endParaRPr dirty="0"/>
          </a:p>
          <a:p>
            <a:pPr lvl="1" indent="-285750">
              <a:spcBef>
                <a:spcPct val="43750"/>
              </a:spcBef>
              <a:spcAft>
                <a:spcPct val="43750"/>
              </a:spcAft>
              <a:buChar char="•"/>
            </a:pPr>
            <a:r>
              <a:rPr dirty="0"/>
              <a:t>Be generous with the layout when you are writing a template, but avoid excessive blank lines by using hyphens in your tags, for example:</a:t>
            </a:r>
          </a:p>
          <a:p>
            <a:endParaRPr dirty="0"/>
          </a:p>
          <a:p>
            <a:pPr lvl="1" indent="-285750">
              <a:buChar char="•"/>
            </a:pPr>
            <a:r>
              <a:rPr dirty="0"/>
              <a:t> {%- if username -%}  Hello, {{ </a:t>
            </a:r>
            <a:r>
              <a:rPr dirty="0" err="1"/>
              <a:t>user.firstname</a:t>
            </a:r>
            <a:r>
              <a:rPr dirty="0"/>
              <a:t>}}{%- endif -%} </a:t>
            </a:r>
          </a:p>
          <a:p>
            <a:endParaRPr dirty="0"/>
          </a:p>
          <a:p>
            <a:pPr lvl="1" indent="-285750">
              <a:spcBef>
                <a:spcPct val="43750"/>
              </a:spcBef>
              <a:spcAft>
                <a:spcPct val="43750"/>
              </a:spcAft>
              <a:buChar char="•"/>
            </a:pPr>
            <a:r>
              <a:rPr dirty="0"/>
              <a:t>Use the comments tag to describe complex parts of the template.</a:t>
            </a:r>
          </a:p>
          <a:p>
            <a:endParaRPr dirty="0"/>
          </a:p>
          <a:p>
            <a:pPr lvl="1" indent="-285750">
              <a:spcBef>
                <a:spcPct val="43750"/>
              </a:spcBef>
              <a:spcAft>
                <a:spcPct val="43750"/>
              </a:spcAft>
              <a:buChar char="•"/>
            </a:pPr>
            <a:r>
              <a:rPr dirty="0"/>
              <a:t>Study templates that are already deployed with the starter portal and look for Liquid techniques in </a:t>
            </a:r>
            <a:r>
              <a:rPr dirty="0">
                <a:hlinkClick r:id="rId3"/>
              </a:rPr>
              <a:t>Create advanced templates for portals</a:t>
            </a:r>
            <a:r>
              <a:rPr dirty="0"/>
              <a:t>.</a:t>
            </a:r>
          </a:p>
          <a:p>
            <a:endParaRPr dirty="0"/>
          </a:p>
          <a:p>
            <a:r>
              <a:rPr dirty="0"/>
              <a:t>{%- if username -%} Hello, {{ </a:t>
            </a:r>
            <a:r>
              <a:rPr dirty="0" err="1"/>
              <a:t>user.firstname</a:t>
            </a:r>
            <a:r>
              <a:rPr dirty="0"/>
              <a:t>}} {%- endif -%} </a:t>
            </a:r>
          </a:p>
          <a:p>
            <a:endParaRPr dirty="0"/>
          </a:p>
          <a:p>
            <a:pPr>
              <a:spcBef>
                <a:spcPct val="43750"/>
              </a:spcBef>
              <a:spcAft>
                <a:spcPct val="43750"/>
              </a:spcAft>
            </a:pPr>
            <a:r>
              <a:rPr dirty="0"/>
              <a:t>Numerous ready-to-use Liquid templates are installed when you provision a starter portal: </a:t>
            </a:r>
            <a:r>
              <a:rPr dirty="0">
                <a:hlinkClick r:id="rId4"/>
              </a:rPr>
              <a:t>Built-in web templates</a:t>
            </a:r>
            <a:r>
              <a:rPr dirty="0"/>
              <a:t>. Their names are fixed, and the templates are not available for editing.</a:t>
            </a:r>
          </a:p>
          <a:p>
            <a:endParaRPr dirty="0"/>
          </a:p>
          <a:p>
            <a:pPr>
              <a:spcBef>
                <a:spcPct val="43750"/>
              </a:spcBef>
              <a:spcAft>
                <a:spcPct val="43750"/>
              </a:spcAft>
            </a:pPr>
            <a:r>
              <a:rPr dirty="0"/>
              <a:t>For more information, see </a:t>
            </a:r>
            <a:r>
              <a:rPr dirty="0">
                <a:hlinkClick r:id="rId5"/>
              </a:rPr>
              <a:t>Work with Liquid templates</a:t>
            </a:r>
            <a:r>
              <a:rPr dirty="0"/>
              <a:t>.</a:t>
            </a:r>
          </a:p>
        </p:txBody>
      </p:sp>
      <p:sp>
        <p:nvSpPr>
          <p:cNvPr id="4" name="Slide Number Placeholder 3"/>
          <p:cNvSpPr>
            <a:spLocks noGrp="1"/>
          </p:cNvSpPr>
          <p:nvPr>
            <p:ph type="sldNum" sz="quarter" idx="10"/>
          </p:nvPr>
        </p:nvSpPr>
        <p:spPr/>
        <p:txBody>
          <a:bodyPr/>
          <a:lstStyle/>
          <a:p>
            <a:fld id="{6101C5E1-D8E9-464D-A93E-CE21651935A7}" type="slidenum">
              <a:rPr lang="en-US" smtClean="0"/>
              <a:t>70</a:t>
            </a:fld>
            <a:endParaRPr lang="en-US"/>
          </a:p>
        </p:txBody>
      </p:sp>
    </p:spTree>
    <p:extLst>
      <p:ext uri="{BB962C8B-B14F-4D97-AF65-F5344CB8AC3E}">
        <p14:creationId xmlns:p14="http://schemas.microsoft.com/office/powerpoint/2010/main" val="2800555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pPr lvl="1" algn="l">
              <a:buFont typeface="Arial" panose="020B0604020202020204" pitchFamily="34" charset="0"/>
              <a:buChar char="•"/>
            </a:pPr>
            <a:endParaRPr lang="en-US" b="0" i="0" dirty="0">
              <a:effectLst/>
              <a:latin typeface="Segoe UI" panose="020B0502040204020203" pitchFamily="34" charset="0"/>
            </a:endParaRPr>
          </a:p>
          <a:p>
            <a:pPr marL="107153" lvl="1" indent="0" algn="l">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3:01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10000"/>
          </a:bodyPr>
          <a:lstStyle/>
          <a:p>
            <a:pPr>
              <a:spcBef>
                <a:spcPct val="43750"/>
              </a:spcBef>
              <a:spcAft>
                <a:spcPct val="43750"/>
              </a:spcAft>
            </a:pPr>
            <a:r>
              <a:rPr dirty="0"/>
              <a:t>The </a:t>
            </a:r>
            <a:r>
              <a:rPr b="1" dirty="0"/>
              <a:t>Page Template</a:t>
            </a:r>
            <a:r>
              <a:rPr dirty="0"/>
              <a:t> entity has a setting that specifies whether the page should use the common website header and footer templates when the web template is used.</a:t>
            </a:r>
          </a:p>
          <a:p>
            <a:endParaRPr dirty="0"/>
          </a:p>
          <a:p>
            <a:pPr>
              <a:spcBef>
                <a:spcPct val="43750"/>
              </a:spcBef>
              <a:spcAft>
                <a:spcPct val="43750"/>
              </a:spcAft>
            </a:pPr>
            <a:r>
              <a:rPr dirty="0"/>
              <a:t>When the website header and footer are not used, the template assumes responsibility for generating the entire page output. In the case when you're rendering HTML, this output includes everything from the doctype to the root &lt;html&gt; tags, and everything in between. This approach could be useful in a couple different scenarios:</a:t>
            </a:r>
          </a:p>
          <a:p>
            <a:endParaRPr dirty="0"/>
          </a:p>
          <a:p>
            <a:pPr lvl="1" indent="-285750">
              <a:spcBef>
                <a:spcPct val="43750"/>
              </a:spcBef>
              <a:spcAft>
                <a:spcPct val="43750"/>
              </a:spcAft>
              <a:buChar char="•"/>
            </a:pPr>
            <a:r>
              <a:rPr dirty="0"/>
              <a:t>Special purpose pages need to appear different from the rest of the portal, for example, marketing campaign landing pages.</a:t>
            </a:r>
          </a:p>
          <a:p>
            <a:endParaRPr dirty="0"/>
          </a:p>
          <a:p>
            <a:pPr lvl="1" indent="-285750">
              <a:spcBef>
                <a:spcPct val="43750"/>
              </a:spcBef>
              <a:spcAft>
                <a:spcPct val="43750"/>
              </a:spcAft>
              <a:buChar char="•"/>
            </a:pPr>
            <a:r>
              <a:rPr dirty="0"/>
              <a:t>The web template generates non-HTML content, returning data in XML, json, or other formats.</a:t>
            </a:r>
          </a:p>
        </p:txBody>
      </p:sp>
      <p:sp>
        <p:nvSpPr>
          <p:cNvPr id="4" name="Slide Number Placeholder 3"/>
          <p:cNvSpPr>
            <a:spLocks noGrp="1"/>
          </p:cNvSpPr>
          <p:nvPr>
            <p:ph type="sldNum" sz="quarter" idx="10"/>
          </p:nvPr>
        </p:nvSpPr>
        <p:spPr/>
        <p:txBody>
          <a:bodyPr/>
          <a:lstStyle/>
          <a:p>
            <a:fld id="{6101C5E1-D8E9-464D-A93E-CE21651935A7}" type="slidenum">
              <a:rPr lang="en-US" smtClean="0"/>
              <a:t>71</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lgn="l"/>
            <a:r>
              <a:rPr lang="en-US" b="0" i="0" dirty="0">
                <a:solidFill>
                  <a:srgbClr val="171717"/>
                </a:solidFill>
                <a:effectLst/>
                <a:latin typeface="Segoe UI" panose="020B0502040204020203" pitchFamily="34" charset="0"/>
              </a:rPr>
              <a:t>For example, you can create a web template that returns a list of accounts, or any other data that the current user has access to, in json format.</a:t>
            </a:r>
          </a:p>
          <a:p>
            <a:pPr algn="l"/>
            <a:r>
              <a:rPr lang="en-US" b="1" i="0" dirty="0">
                <a:solidFill>
                  <a:srgbClr val="171717"/>
                </a:solidFill>
                <a:effectLst/>
                <a:latin typeface="Segoe UI" panose="020B0502040204020203" pitchFamily="34" charset="0"/>
              </a:rPr>
              <a:t>Note</a:t>
            </a:r>
          </a:p>
          <a:p>
            <a:pPr algn="l"/>
            <a:r>
              <a:rPr lang="en-US" b="0" i="0" dirty="0">
                <a:solidFill>
                  <a:srgbClr val="171717"/>
                </a:solidFill>
                <a:effectLst/>
                <a:latin typeface="Segoe UI" panose="020B0502040204020203" pitchFamily="34" charset="0"/>
              </a:rPr>
              <a:t>In this example, instead of the </a:t>
            </a:r>
            <a:r>
              <a:rPr lang="en-US" b="0" i="0" dirty="0" err="1">
                <a:solidFill>
                  <a:srgbClr val="171717"/>
                </a:solidFill>
                <a:effectLst/>
                <a:latin typeface="Segoe UI" panose="020B0502040204020203" pitchFamily="34" charset="0"/>
              </a:rPr>
              <a:t>entityview</a:t>
            </a:r>
            <a:r>
              <a:rPr lang="en-US" b="0" i="0" dirty="0">
                <a:solidFill>
                  <a:srgbClr val="171717"/>
                </a:solidFill>
                <a:effectLst/>
                <a:latin typeface="Segoe UI" panose="020B0502040204020203" pitchFamily="34" charset="0"/>
              </a:rPr>
              <a:t> tag, you can use a </a:t>
            </a:r>
            <a:r>
              <a:rPr lang="en-US" b="0" i="0" dirty="0" err="1">
                <a:solidFill>
                  <a:srgbClr val="171717"/>
                </a:solidFill>
                <a:effectLst/>
                <a:latin typeface="Segoe UI" panose="020B0502040204020203" pitchFamily="34" charset="0"/>
              </a:rPr>
              <a:t>FetchXML</a:t>
            </a:r>
            <a:r>
              <a:rPr lang="en-US" b="0" i="0" dirty="0">
                <a:solidFill>
                  <a:srgbClr val="171717"/>
                </a:solidFill>
                <a:effectLst/>
                <a:latin typeface="Segoe UI" panose="020B0502040204020203" pitchFamily="34" charset="0"/>
              </a:rPr>
              <a:t> query inside the </a:t>
            </a:r>
            <a:r>
              <a:rPr lang="en-US" b="0" i="0" dirty="0" err="1">
                <a:solidFill>
                  <a:srgbClr val="171717"/>
                </a:solidFill>
                <a:effectLst/>
                <a:latin typeface="Segoe UI" panose="020B0502040204020203" pitchFamily="34" charset="0"/>
              </a:rPr>
              <a:t>fetchxml</a:t>
            </a:r>
            <a:r>
              <a:rPr lang="en-US" b="0" i="0" dirty="0">
                <a:solidFill>
                  <a:srgbClr val="171717"/>
                </a:solidFill>
                <a:effectLst/>
                <a:latin typeface="Segoe UI" panose="020B0502040204020203" pitchFamily="34" charset="0"/>
              </a:rPr>
              <a:t> tag. Using inline </a:t>
            </a:r>
            <a:r>
              <a:rPr lang="en-US" b="0" i="0" dirty="0" err="1">
                <a:solidFill>
                  <a:srgbClr val="171717"/>
                </a:solidFill>
                <a:effectLst/>
                <a:latin typeface="Segoe UI" panose="020B0502040204020203" pitchFamily="34" charset="0"/>
              </a:rPr>
              <a:t>FetchXML</a:t>
            </a:r>
            <a:r>
              <a:rPr lang="en-US" b="0" i="0" dirty="0">
                <a:solidFill>
                  <a:srgbClr val="171717"/>
                </a:solidFill>
                <a:effectLst/>
                <a:latin typeface="Segoe UI" panose="020B0502040204020203" pitchFamily="34" charset="0"/>
              </a:rPr>
              <a:t> adds some flexibility to the query. The query can be built dynamically by using template parameters or even a request object that contains query string parameters of a current HTTP page request.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This template would be used without a header and footer, with the MIME type set to application/json. The output would be similar to the following example: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page that uses this web template wouldn't be used by people who are in a browser; instead, it will be called from JavaScript code, effectively defining an API endpoint for your solution. JavaScript on another page would be able to load and render this data as required.</a:t>
            </a:r>
          </a:p>
          <a:p>
            <a:pPr algn="l"/>
            <a:r>
              <a:rPr lang="en-US" b="0" i="0" dirty="0">
                <a:solidFill>
                  <a:srgbClr val="171717"/>
                </a:solidFill>
                <a:effectLst/>
                <a:latin typeface="Segoe UI" panose="020B0502040204020203" pitchFamily="34" charset="0"/>
              </a:rPr>
              <a:t>Authorization will be in place, and accessing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data by using this "headless" template is no different than if the output was rendered as HTML. The calling page would typically require user authentication prior to calling the endpoint.</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72</a:t>
            </a:fld>
            <a:endParaRPr lang="en-US"/>
          </a:p>
        </p:txBody>
      </p:sp>
    </p:spTree>
    <p:extLst>
      <p:ext uri="{BB962C8B-B14F-4D97-AF65-F5344CB8AC3E}">
        <p14:creationId xmlns:p14="http://schemas.microsoft.com/office/powerpoint/2010/main" val="22961428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Link: https://docs.microsoft.com/en-us/learn/modules/portal-custom-web/4-exercise </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73</a:t>
            </a:fld>
            <a:endParaRPr lang="en-US"/>
          </a:p>
        </p:txBody>
      </p:sp>
    </p:spTree>
    <p:extLst>
      <p:ext uri="{BB962C8B-B14F-4D97-AF65-F5344CB8AC3E}">
        <p14:creationId xmlns:p14="http://schemas.microsoft.com/office/powerpoint/2010/main" val="6342364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3:01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936504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chemeClr val="tx1"/>
                </a:solidFill>
              </a:rPr>
              <a:t>Webpages can be added and edited by using the Portal Studio, the portal front-side editor, or directly in Common Data Service by using the Portal Management app.</a:t>
            </a:r>
          </a:p>
          <a:p>
            <a:endParaRPr lang="en-US" sz="900" dirty="0">
              <a:solidFill>
                <a:schemeClr val="tx1"/>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3:01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30325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pPr lvl="1" algn="l">
              <a:buFont typeface="Arial" panose="020B0604020202020204" pitchFamily="34" charset="0"/>
              <a:buChar char="•"/>
            </a:pPr>
            <a:endParaRPr lang="en-US" b="0" i="0" dirty="0">
              <a:effectLst/>
              <a:latin typeface="Segoe UI" panose="020B0502040204020203" pitchFamily="34" charset="0"/>
            </a:endParaRPr>
          </a:p>
          <a:p>
            <a:pPr marL="107153" lvl="1" indent="0" algn="l">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3:01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546132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29.emf"/></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file:///C:\Users\WanlambokNongbetChil\Desktop\Del\aaaaa.png" TargetMode="External"/><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398663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592051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5512778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2412463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2928300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50124816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1162068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7970204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67273293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08377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716355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192592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82964336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7370787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1273263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7107648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1461883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8837507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179410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6531029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77046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8190170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059538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5277223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455339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3757636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755007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239445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772989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02567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18923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5827465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335869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700074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438617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9848512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369136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48481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080456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4784658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87092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9208596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322062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3798707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862140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7639716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771232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04999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702918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8596337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6038770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93269703"/>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5205243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687501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251646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8955859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192602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438415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2324550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891829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1847958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863744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53358125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441260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60485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750774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660050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665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576557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026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2061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109149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4570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90650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858584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177239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1408862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678246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662719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401374302"/>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4901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78907866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456396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1469252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1725550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2083598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592094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518294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054437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1360131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19286588"/>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8683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947194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588872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428660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486565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914043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41193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788870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1603249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153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130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487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9205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0334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44590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848579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63454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134500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518880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432055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71481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848090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42054231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2345911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539665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787420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0400476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9049715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4788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3559253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a:t>Add text here</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54054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48923700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Tree>
    <p:extLst>
      <p:ext uri="{BB962C8B-B14F-4D97-AF65-F5344CB8AC3E}">
        <p14:creationId xmlns:p14="http://schemas.microsoft.com/office/powerpoint/2010/main" val="70915272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30430225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9153715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33326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9" name="Picture 8" descr="Microsoft Power Platform logo">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ext option_4 rows_opti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21544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3147901"/>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244482"/>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4237739"/>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3344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532757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5424468"/>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3334563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ext option_3 rows with gap_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811554"/>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79724"/>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77351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941683"/>
            <a:ext cx="10204614" cy="896552"/>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8044468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ection slide_Hex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240937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quare photo ligh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Microsoft Power Platform logo">
            <a:extLst>
              <a:ext uri="{FF2B5EF4-FFF2-40B4-BE49-F238E27FC236}">
                <a16:creationId xmlns:a16="http://schemas.microsoft.com/office/drawing/2014/main" id="{855E678C-9236-484E-BCC6-03F3CD84D5BD}"/>
              </a:ext>
            </a:extLst>
          </p:cNvPr>
          <p:cNvPicPr>
            <a:picLocks noChangeAspect="1"/>
          </p:cNvPicPr>
          <p:nvPr userDrawn="1"/>
        </p:nvPicPr>
        <p:blipFill rotWithShape="1">
          <a:blip r:embed="rId3"/>
          <a:srcRect l="7678" t="32349" r="7678" b="32349"/>
          <a:stretch/>
        </p:blipFill>
        <p:spPr>
          <a:xfrm>
            <a:off x="567532" y="578850"/>
            <a:ext cx="3097211" cy="3089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979539"/>
            <a:ext cx="4167887" cy="553998"/>
          </a:xfrm>
        </p:spPr>
        <p:txBody>
          <a:bodyPr anchor="b" anchorCtr="0">
            <a:spAutoFit/>
          </a:bodyPr>
          <a:lstStyle>
            <a:lvl1pPr>
              <a:defRPr>
                <a:solidFill>
                  <a:schemeClr val="tx1"/>
                </a:solidFill>
              </a:defRPr>
            </a:lvl1pPr>
          </a:lstStyle>
          <a:p>
            <a:endParaRPr lang="en-US"/>
          </a:p>
        </p:txBody>
      </p:sp>
    </p:spTree>
    <p:extLst>
      <p:ext uri="{BB962C8B-B14F-4D97-AF65-F5344CB8AC3E}">
        <p14:creationId xmlns:p14="http://schemas.microsoft.com/office/powerpoint/2010/main" val="3156539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3_Title">
    <p:bg>
      <p:bgPr>
        <a:blipFill dpi="0" rotWithShape="1">
          <a:blip r:embed="rId2" r:link="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199" y="3227821"/>
            <a:ext cx="2329181" cy="402359"/>
          </a:xfrm>
          <a:prstGeom prst="rect">
            <a:avLst/>
          </a:prstGeom>
        </p:spPr>
        <p:txBody>
          <a:bodyPr wrap="square" lIns="0" tIns="0" rIns="0" bIns="0" anchor="ctr">
            <a:spAutoFit/>
          </a:bodyPr>
          <a:lstStyle>
            <a:lvl1pPr>
              <a:lnSpc>
                <a:spcPts val="3137"/>
              </a:lnSpc>
              <a:defRPr sz="3600" strike="noStrike">
                <a:solidFill>
                  <a:schemeClr val="bg1"/>
                </a:solidFill>
              </a:defRPr>
            </a:lvl1pPr>
          </a:lstStyle>
          <a:p>
            <a:r>
              <a:rPr lang="en-US"/>
              <a:t>Title</a:t>
            </a:r>
          </a:p>
        </p:txBody>
      </p:sp>
    </p:spTree>
    <p:extLst>
      <p:ext uri="{BB962C8B-B14F-4D97-AF65-F5344CB8AC3E}">
        <p14:creationId xmlns:p14="http://schemas.microsoft.com/office/powerpoint/2010/main" val="276774468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57968"/>
            <a:ext cx="8500727" cy="498598"/>
          </a:xfrm>
          <a:noFill/>
        </p:spPr>
        <p:txBody>
          <a:bodyPr wrap="square"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5943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430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4" name="Title 3">
            <a:extLst>
              <a:ext uri="{FF2B5EF4-FFF2-40B4-BE49-F238E27FC236}">
                <a16:creationId xmlns:a16="http://schemas.microsoft.com/office/drawing/2014/main" id="{786F340D-2023-479B-9480-B6982FC80C10}"/>
              </a:ext>
            </a:extLst>
          </p:cNvPr>
          <p:cNvSpPr>
            <a:spLocks noGrp="1"/>
          </p:cNvSpPr>
          <p:nvPr>
            <p:ph type="title"/>
          </p:nvPr>
        </p:nvSpPr>
        <p:spPr>
          <a:xfrm>
            <a:off x="588263" y="-762000"/>
            <a:ext cx="11018520" cy="553998"/>
          </a:xfrm>
        </p:spPr>
        <p:txBody>
          <a:bodyPr/>
          <a:lstStyle/>
          <a:p>
            <a:r>
              <a:rPr lang="en-US"/>
              <a:t>Click to edit Master title style</a:t>
            </a:r>
            <a:endParaRPr lang="en-IN"/>
          </a:p>
        </p:txBody>
      </p:sp>
      <p:pic>
        <p:nvPicPr>
          <p:cNvPr id="8" name="Picture 7" descr="Microsoft Power Platform logo">
            <a:extLst>
              <a:ext uri="{FF2B5EF4-FFF2-40B4-BE49-F238E27FC236}">
                <a16:creationId xmlns:a16="http://schemas.microsoft.com/office/drawing/2014/main" id="{616D48CD-7B15-4135-B71E-E78218578485}"/>
              </a:ext>
            </a:extLst>
          </p:cNvPr>
          <p:cNvPicPr>
            <a:picLocks noChangeAspect="1"/>
          </p:cNvPicPr>
          <p:nvPr userDrawn="1"/>
        </p:nvPicPr>
        <p:blipFill rotWithShape="1">
          <a:blip r:embed="rId2"/>
          <a:srcRect l="7846" t="32201" r="7977" b="32201"/>
          <a:stretch/>
        </p:blipFill>
        <p:spPr>
          <a:xfrm>
            <a:off x="577057" y="581026"/>
            <a:ext cx="3074254" cy="310896"/>
          </a:xfrm>
          <a:prstGeom prst="rect">
            <a:avLst/>
          </a:prstGeom>
        </p:spPr>
      </p:pic>
    </p:spTree>
    <p:extLst>
      <p:ext uri="{BB962C8B-B14F-4D97-AF65-F5344CB8AC3E}">
        <p14:creationId xmlns:p14="http://schemas.microsoft.com/office/powerpoint/2010/main" val="1968445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641300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43752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763688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55789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224763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87442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895326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1717799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383215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072037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709135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7875225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215198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0435627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431220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68245911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494826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677717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274432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6181036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6.xml"/><Relationship Id="rId21" Type="http://schemas.openxmlformats.org/officeDocument/2006/relationships/slideLayout" Target="../slideLayouts/slideLayout101.xml"/><Relationship Id="rId42" Type="http://schemas.openxmlformats.org/officeDocument/2006/relationships/slideLayout" Target="../slideLayouts/slideLayout122.xml"/><Relationship Id="rId47" Type="http://schemas.openxmlformats.org/officeDocument/2006/relationships/slideLayout" Target="../slideLayouts/slideLayout127.xml"/><Relationship Id="rId63" Type="http://schemas.openxmlformats.org/officeDocument/2006/relationships/slideLayout" Target="../slideLayouts/slideLayout143.xml"/><Relationship Id="rId68" Type="http://schemas.openxmlformats.org/officeDocument/2006/relationships/slideLayout" Target="../slideLayouts/slideLayout148.xml"/><Relationship Id="rId16" Type="http://schemas.openxmlformats.org/officeDocument/2006/relationships/slideLayout" Target="../slideLayouts/slideLayout96.xml"/><Relationship Id="rId11" Type="http://schemas.openxmlformats.org/officeDocument/2006/relationships/slideLayout" Target="../slideLayouts/slideLayout91.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3" Type="http://schemas.openxmlformats.org/officeDocument/2006/relationships/slideLayout" Target="../slideLayouts/slideLayout133.xml"/><Relationship Id="rId58" Type="http://schemas.openxmlformats.org/officeDocument/2006/relationships/slideLayout" Target="../slideLayouts/slideLayout138.xml"/><Relationship Id="rId74" Type="http://schemas.openxmlformats.org/officeDocument/2006/relationships/slideLayout" Target="../slideLayouts/slideLayout154.xml"/><Relationship Id="rId79" Type="http://schemas.openxmlformats.org/officeDocument/2006/relationships/slideLayout" Target="../slideLayouts/slideLayout159.xml"/><Relationship Id="rId5" Type="http://schemas.openxmlformats.org/officeDocument/2006/relationships/slideLayout" Target="../slideLayouts/slideLayout85.xml"/><Relationship Id="rId61" Type="http://schemas.openxmlformats.org/officeDocument/2006/relationships/slideLayout" Target="../slideLayouts/slideLayout141.xml"/><Relationship Id="rId82" Type="http://schemas.openxmlformats.org/officeDocument/2006/relationships/slideLayout" Target="../slideLayouts/slideLayout162.xml"/><Relationship Id="rId19" Type="http://schemas.openxmlformats.org/officeDocument/2006/relationships/slideLayout" Target="../slideLayouts/slideLayout9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slideLayout" Target="../slideLayouts/slideLayout123.xml"/><Relationship Id="rId48" Type="http://schemas.openxmlformats.org/officeDocument/2006/relationships/slideLayout" Target="../slideLayouts/slideLayout128.xml"/><Relationship Id="rId56" Type="http://schemas.openxmlformats.org/officeDocument/2006/relationships/slideLayout" Target="../slideLayouts/slideLayout136.xml"/><Relationship Id="rId64" Type="http://schemas.openxmlformats.org/officeDocument/2006/relationships/slideLayout" Target="../slideLayouts/slideLayout144.xml"/><Relationship Id="rId69" Type="http://schemas.openxmlformats.org/officeDocument/2006/relationships/slideLayout" Target="../slideLayouts/slideLayout149.xml"/><Relationship Id="rId77" Type="http://schemas.openxmlformats.org/officeDocument/2006/relationships/slideLayout" Target="../slideLayouts/slideLayout157.xml"/><Relationship Id="rId8" Type="http://schemas.openxmlformats.org/officeDocument/2006/relationships/slideLayout" Target="../slideLayouts/slideLayout88.xml"/><Relationship Id="rId51" Type="http://schemas.openxmlformats.org/officeDocument/2006/relationships/slideLayout" Target="../slideLayouts/slideLayout131.xml"/><Relationship Id="rId72" Type="http://schemas.openxmlformats.org/officeDocument/2006/relationships/slideLayout" Target="../slideLayouts/slideLayout152.xml"/><Relationship Id="rId80" Type="http://schemas.openxmlformats.org/officeDocument/2006/relationships/slideLayout" Target="../slideLayouts/slideLayout160.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46" Type="http://schemas.openxmlformats.org/officeDocument/2006/relationships/slideLayout" Target="../slideLayouts/slideLayout126.xml"/><Relationship Id="rId59" Type="http://schemas.openxmlformats.org/officeDocument/2006/relationships/slideLayout" Target="../slideLayouts/slideLayout139.xml"/><Relationship Id="rId67" Type="http://schemas.openxmlformats.org/officeDocument/2006/relationships/slideLayout" Target="../slideLayouts/slideLayout147.xml"/><Relationship Id="rId20" Type="http://schemas.openxmlformats.org/officeDocument/2006/relationships/slideLayout" Target="../slideLayouts/slideLayout100.xml"/><Relationship Id="rId41" Type="http://schemas.openxmlformats.org/officeDocument/2006/relationships/slideLayout" Target="../slideLayouts/slideLayout121.xml"/><Relationship Id="rId54" Type="http://schemas.openxmlformats.org/officeDocument/2006/relationships/slideLayout" Target="../slideLayouts/slideLayout134.xml"/><Relationship Id="rId62" Type="http://schemas.openxmlformats.org/officeDocument/2006/relationships/slideLayout" Target="../slideLayouts/slideLayout142.xml"/><Relationship Id="rId70" Type="http://schemas.openxmlformats.org/officeDocument/2006/relationships/slideLayout" Target="../slideLayouts/slideLayout150.xml"/><Relationship Id="rId75" Type="http://schemas.openxmlformats.org/officeDocument/2006/relationships/slideLayout" Target="../slideLayouts/slideLayout155.xml"/><Relationship Id="rId83" Type="http://schemas.openxmlformats.org/officeDocument/2006/relationships/theme" Target="../theme/theme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49" Type="http://schemas.openxmlformats.org/officeDocument/2006/relationships/slideLayout" Target="../slideLayouts/slideLayout129.xml"/><Relationship Id="rId57" Type="http://schemas.openxmlformats.org/officeDocument/2006/relationships/slideLayout" Target="../slideLayouts/slideLayout137.xml"/><Relationship Id="rId10" Type="http://schemas.openxmlformats.org/officeDocument/2006/relationships/slideLayout" Target="../slideLayouts/slideLayout90.xml"/><Relationship Id="rId31" Type="http://schemas.openxmlformats.org/officeDocument/2006/relationships/slideLayout" Target="../slideLayouts/slideLayout111.xml"/><Relationship Id="rId44" Type="http://schemas.openxmlformats.org/officeDocument/2006/relationships/slideLayout" Target="../slideLayouts/slideLayout124.xml"/><Relationship Id="rId52" Type="http://schemas.openxmlformats.org/officeDocument/2006/relationships/slideLayout" Target="../slideLayouts/slideLayout132.xml"/><Relationship Id="rId60" Type="http://schemas.openxmlformats.org/officeDocument/2006/relationships/slideLayout" Target="../slideLayouts/slideLayout140.xml"/><Relationship Id="rId65" Type="http://schemas.openxmlformats.org/officeDocument/2006/relationships/slideLayout" Target="../slideLayouts/slideLayout145.xml"/><Relationship Id="rId73" Type="http://schemas.openxmlformats.org/officeDocument/2006/relationships/slideLayout" Target="../slideLayouts/slideLayout153.xml"/><Relationship Id="rId78" Type="http://schemas.openxmlformats.org/officeDocument/2006/relationships/slideLayout" Target="../slideLayouts/slideLayout158.xml"/><Relationship Id="rId81" Type="http://schemas.openxmlformats.org/officeDocument/2006/relationships/slideLayout" Target="../slideLayouts/slideLayout16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9" Type="http://schemas.openxmlformats.org/officeDocument/2006/relationships/slideLayout" Target="../slideLayouts/slideLayout119.xml"/><Relationship Id="rId34" Type="http://schemas.openxmlformats.org/officeDocument/2006/relationships/slideLayout" Target="../slideLayouts/slideLayout114.xml"/><Relationship Id="rId50" Type="http://schemas.openxmlformats.org/officeDocument/2006/relationships/slideLayout" Target="../slideLayouts/slideLayout130.xml"/><Relationship Id="rId55" Type="http://schemas.openxmlformats.org/officeDocument/2006/relationships/slideLayout" Target="../slideLayouts/slideLayout135.xml"/><Relationship Id="rId76" Type="http://schemas.openxmlformats.org/officeDocument/2006/relationships/slideLayout" Target="../slideLayouts/slideLayout156.xml"/><Relationship Id="rId7" Type="http://schemas.openxmlformats.org/officeDocument/2006/relationships/slideLayout" Target="../slideLayouts/slideLayout87.xml"/><Relationship Id="rId71" Type="http://schemas.openxmlformats.org/officeDocument/2006/relationships/slideLayout" Target="../slideLayouts/slideLayout151.xml"/><Relationship Id="rId2" Type="http://schemas.openxmlformats.org/officeDocument/2006/relationships/slideLayout" Target="../slideLayouts/slideLayout82.xml"/><Relationship Id="rId29" Type="http://schemas.openxmlformats.org/officeDocument/2006/relationships/slideLayout" Target="../slideLayouts/slideLayout109.xml"/><Relationship Id="rId24" Type="http://schemas.openxmlformats.org/officeDocument/2006/relationships/slideLayout" Target="../slideLayouts/slideLayout104.xml"/><Relationship Id="rId40" Type="http://schemas.openxmlformats.org/officeDocument/2006/relationships/slideLayout" Target="../slideLayouts/slideLayout120.xml"/><Relationship Id="rId45" Type="http://schemas.openxmlformats.org/officeDocument/2006/relationships/slideLayout" Target="../slideLayouts/slideLayout125.xml"/><Relationship Id="rId66" Type="http://schemas.openxmlformats.org/officeDocument/2006/relationships/slideLayout" Target="../slideLayouts/slideLayout14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slideLayout" Target="../slideLayouts/slideLayout188.xml"/><Relationship Id="rId39" Type="http://schemas.openxmlformats.org/officeDocument/2006/relationships/slideLayout" Target="../slideLayouts/slideLayout201.xml"/><Relationship Id="rId21" Type="http://schemas.openxmlformats.org/officeDocument/2006/relationships/slideLayout" Target="../slideLayouts/slideLayout183.xml"/><Relationship Id="rId34" Type="http://schemas.openxmlformats.org/officeDocument/2006/relationships/slideLayout" Target="../slideLayouts/slideLayout196.xml"/><Relationship Id="rId42" Type="http://schemas.openxmlformats.org/officeDocument/2006/relationships/slideLayout" Target="../slideLayouts/slideLayout204.xml"/><Relationship Id="rId7" Type="http://schemas.openxmlformats.org/officeDocument/2006/relationships/slideLayout" Target="../slideLayouts/slideLayout16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29" Type="http://schemas.openxmlformats.org/officeDocument/2006/relationships/slideLayout" Target="../slideLayouts/slideLayout191.xml"/><Relationship Id="rId41" Type="http://schemas.openxmlformats.org/officeDocument/2006/relationships/slideLayout" Target="../slideLayouts/slideLayout203.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32" Type="http://schemas.openxmlformats.org/officeDocument/2006/relationships/slideLayout" Target="../slideLayouts/slideLayout194.xml"/><Relationship Id="rId37" Type="http://schemas.openxmlformats.org/officeDocument/2006/relationships/slideLayout" Target="../slideLayouts/slideLayout199.xml"/><Relationship Id="rId40" Type="http://schemas.openxmlformats.org/officeDocument/2006/relationships/slideLayout" Target="../slideLayouts/slideLayout202.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28" Type="http://schemas.openxmlformats.org/officeDocument/2006/relationships/slideLayout" Target="../slideLayouts/slideLayout190.xml"/><Relationship Id="rId36" Type="http://schemas.openxmlformats.org/officeDocument/2006/relationships/slideLayout" Target="../slideLayouts/slideLayout198.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31" Type="http://schemas.openxmlformats.org/officeDocument/2006/relationships/slideLayout" Target="../slideLayouts/slideLayout193.xml"/><Relationship Id="rId44" Type="http://schemas.openxmlformats.org/officeDocument/2006/relationships/image" Target="../media/image24.emf"/><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slideLayout" Target="../slideLayouts/slideLayout189.xml"/><Relationship Id="rId30" Type="http://schemas.openxmlformats.org/officeDocument/2006/relationships/slideLayout" Target="../slideLayouts/slideLayout192.xml"/><Relationship Id="rId35" Type="http://schemas.openxmlformats.org/officeDocument/2006/relationships/slideLayout" Target="../slideLayouts/slideLayout197.xml"/><Relationship Id="rId43" Type="http://schemas.openxmlformats.org/officeDocument/2006/relationships/theme" Target="../theme/theme3.xml"/><Relationship Id="rId8" Type="http://schemas.openxmlformats.org/officeDocument/2006/relationships/slideLayout" Target="../slideLayouts/slideLayout170.xml"/><Relationship Id="rId3" Type="http://schemas.openxmlformats.org/officeDocument/2006/relationships/slideLayout" Target="../slideLayouts/slideLayout165.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33" Type="http://schemas.openxmlformats.org/officeDocument/2006/relationships/slideLayout" Target="../slideLayouts/slideLayout195.xml"/><Relationship Id="rId38"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719" r:id="rId6"/>
    <p:sldLayoutId id="2147484583" r:id="rId7"/>
    <p:sldLayoutId id="2147484669" r:id="rId8"/>
    <p:sldLayoutId id="2147484562" r:id="rId9"/>
    <p:sldLayoutId id="2147484680" r:id="rId10"/>
    <p:sldLayoutId id="2147484610" r:id="rId11"/>
    <p:sldLayoutId id="2147484684" r:id="rId12"/>
    <p:sldLayoutId id="2147484722" r:id="rId13"/>
    <p:sldLayoutId id="2147484670" r:id="rId14"/>
    <p:sldLayoutId id="2147484671" r:id="rId15"/>
    <p:sldLayoutId id="2147484682" r:id="rId16"/>
    <p:sldLayoutId id="2147484677" r:id="rId17"/>
    <p:sldLayoutId id="2147484691" r:id="rId18"/>
    <p:sldLayoutId id="2147484692" r:id="rId19"/>
    <p:sldLayoutId id="2147484693" r:id="rId20"/>
    <p:sldLayoutId id="2147484694" r:id="rId21"/>
    <p:sldLayoutId id="2147484695" r:id="rId22"/>
    <p:sldLayoutId id="2147484560" r:id="rId23"/>
    <p:sldLayoutId id="2147484580" r:id="rId24"/>
    <p:sldLayoutId id="2147484706" r:id="rId25"/>
    <p:sldLayoutId id="2147484707" r:id="rId26"/>
    <p:sldLayoutId id="2147484708" r:id="rId27"/>
    <p:sldLayoutId id="2147484720" r:id="rId28"/>
    <p:sldLayoutId id="2147484566" r:id="rId29"/>
    <p:sldLayoutId id="2147484696" r:id="rId30"/>
    <p:sldLayoutId id="2147484697" r:id="rId31"/>
    <p:sldLayoutId id="2147484675" r:id="rId32"/>
    <p:sldLayoutId id="2147484676" r:id="rId33"/>
    <p:sldLayoutId id="2147484721" r:id="rId34"/>
    <p:sldLayoutId id="2147484709" r:id="rId35"/>
    <p:sldLayoutId id="2147484728" r:id="rId36"/>
    <p:sldLayoutId id="2147484729" r:id="rId37"/>
    <p:sldLayoutId id="2147484710" r:id="rId38"/>
    <p:sldLayoutId id="2147484568" r:id="rId39"/>
    <p:sldLayoutId id="2147484570" r:id="rId40"/>
    <p:sldLayoutId id="2147484571" r:id="rId41"/>
    <p:sldLayoutId id="2147484572" r:id="rId42"/>
    <p:sldLayoutId id="2147484723" r:id="rId43"/>
    <p:sldLayoutId id="2147484724" r:id="rId44"/>
    <p:sldLayoutId id="2147484688" r:id="rId45"/>
    <p:sldLayoutId id="2147484689" r:id="rId46"/>
    <p:sldLayoutId id="2147484690" r:id="rId47"/>
    <p:sldLayoutId id="2147484725" r:id="rId48"/>
    <p:sldLayoutId id="2147484730" r:id="rId49"/>
    <p:sldLayoutId id="2147484683" r:id="rId50"/>
    <p:sldLayoutId id="2147484685" r:id="rId51"/>
    <p:sldLayoutId id="2147484673" r:id="rId52"/>
    <p:sldLayoutId id="2147484678" r:id="rId53"/>
    <p:sldLayoutId id="2147484679" r:id="rId54"/>
    <p:sldLayoutId id="2147484686" r:id="rId55"/>
    <p:sldLayoutId id="2147484674" r:id="rId56"/>
    <p:sldLayoutId id="2147484727" r:id="rId57"/>
    <p:sldLayoutId id="2147484711" r:id="rId58"/>
    <p:sldLayoutId id="2147484712" r:id="rId59"/>
    <p:sldLayoutId id="2147484713" r:id="rId60"/>
    <p:sldLayoutId id="2147484714" r:id="rId61"/>
    <p:sldLayoutId id="2147484715" r:id="rId62"/>
    <p:sldLayoutId id="2147484726" r:id="rId63"/>
    <p:sldLayoutId id="2147484716" r:id="rId64"/>
    <p:sldLayoutId id="2147484717" r:id="rId65"/>
    <p:sldLayoutId id="2147484702" r:id="rId66"/>
    <p:sldLayoutId id="2147484718" r:id="rId67"/>
    <p:sldLayoutId id="2147484701" r:id="rId68"/>
    <p:sldLayoutId id="2147484699" r:id="rId69"/>
    <p:sldLayoutId id="2147484700" r:id="rId70"/>
    <p:sldLayoutId id="2147484698" r:id="rId71"/>
    <p:sldLayoutId id="2147484731" r:id="rId72"/>
    <p:sldLayoutId id="2147484732" r:id="rId73"/>
    <p:sldLayoutId id="2147484733" r:id="rId74"/>
    <p:sldLayoutId id="2147484821" r:id="rId75"/>
    <p:sldLayoutId id="2147484822" r:id="rId76"/>
    <p:sldLayoutId id="2147484823" r:id="rId77"/>
    <p:sldLayoutId id="2147484825" r:id="rId78"/>
    <p:sldLayoutId id="2147484826" r:id="rId79"/>
    <p:sldLayoutId id="2147484827" r:id="rId80"/>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254373006"/>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 id="2147484763" r:id="rId24"/>
    <p:sldLayoutId id="2147484764" r:id="rId25"/>
    <p:sldLayoutId id="2147484765" r:id="rId26"/>
    <p:sldLayoutId id="2147484766" r:id="rId27"/>
    <p:sldLayoutId id="2147484767" r:id="rId28"/>
    <p:sldLayoutId id="2147484768" r:id="rId29"/>
    <p:sldLayoutId id="2147484769" r:id="rId30"/>
    <p:sldLayoutId id="2147484770" r:id="rId31"/>
    <p:sldLayoutId id="2147484771" r:id="rId32"/>
    <p:sldLayoutId id="2147484772" r:id="rId33"/>
    <p:sldLayoutId id="2147484773" r:id="rId34"/>
    <p:sldLayoutId id="2147484774" r:id="rId35"/>
    <p:sldLayoutId id="2147484775" r:id="rId36"/>
    <p:sldLayoutId id="2147484776" r:id="rId37"/>
    <p:sldLayoutId id="2147484777" r:id="rId38"/>
    <p:sldLayoutId id="2147484778" r:id="rId39"/>
    <p:sldLayoutId id="2147484779" r:id="rId40"/>
    <p:sldLayoutId id="2147484780" r:id="rId41"/>
    <p:sldLayoutId id="2147484781" r:id="rId42"/>
    <p:sldLayoutId id="2147484782" r:id="rId43"/>
    <p:sldLayoutId id="2147484783" r:id="rId44"/>
    <p:sldLayoutId id="2147484784" r:id="rId45"/>
    <p:sldLayoutId id="2147484785" r:id="rId46"/>
    <p:sldLayoutId id="2147484786" r:id="rId47"/>
    <p:sldLayoutId id="2147484787" r:id="rId48"/>
    <p:sldLayoutId id="2147484788" r:id="rId49"/>
    <p:sldLayoutId id="2147484789" r:id="rId50"/>
    <p:sldLayoutId id="2147484790" r:id="rId51"/>
    <p:sldLayoutId id="2147484791" r:id="rId52"/>
    <p:sldLayoutId id="2147484792" r:id="rId53"/>
    <p:sldLayoutId id="2147484793" r:id="rId54"/>
    <p:sldLayoutId id="2147484794" r:id="rId55"/>
    <p:sldLayoutId id="2147484795" r:id="rId56"/>
    <p:sldLayoutId id="2147484796" r:id="rId57"/>
    <p:sldLayoutId id="2147484797" r:id="rId58"/>
    <p:sldLayoutId id="2147484798" r:id="rId59"/>
    <p:sldLayoutId id="2147484799" r:id="rId60"/>
    <p:sldLayoutId id="2147484800" r:id="rId61"/>
    <p:sldLayoutId id="2147484801" r:id="rId62"/>
    <p:sldLayoutId id="2147484802" r:id="rId63"/>
    <p:sldLayoutId id="2147484803" r:id="rId64"/>
    <p:sldLayoutId id="2147484804" r:id="rId65"/>
    <p:sldLayoutId id="2147484805" r:id="rId66"/>
    <p:sldLayoutId id="2147484806" r:id="rId67"/>
    <p:sldLayoutId id="2147484807" r:id="rId68"/>
    <p:sldLayoutId id="2147484808" r:id="rId69"/>
    <p:sldLayoutId id="2147484809" r:id="rId70"/>
    <p:sldLayoutId id="2147484810" r:id="rId71"/>
    <p:sldLayoutId id="2147484811" r:id="rId72"/>
    <p:sldLayoutId id="2147484812" r:id="rId73"/>
    <p:sldLayoutId id="2147484813" r:id="rId74"/>
    <p:sldLayoutId id="2147484814" r:id="rId75"/>
    <p:sldLayoutId id="2147484815" r:id="rId76"/>
    <p:sldLayoutId id="2147484816" r:id="rId77"/>
    <p:sldLayoutId id="2147484817" r:id="rId78"/>
    <p:sldLayoutId id="2147484818" r:id="rId79"/>
    <p:sldLayoutId id="2147484819" r:id="rId80"/>
    <p:sldLayoutId id="2147484820" r:id="rId81"/>
    <p:sldLayoutId id="2147484871" r:id="rId8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1089140533"/>
      </p:ext>
    </p:extLst>
  </p:cSld>
  <p:clrMap bg1="lt1" tx1="dk1" bg2="lt2" tx2="dk2" accent1="accent1" accent2="accent2" accent3="accent3" accent4="accent4" accent5="accent5" accent6="accent6" hlink="hlink" folHlink="folHlink"/>
  <p:sldLayoutIdLst>
    <p:sldLayoutId id="2147484829" r:id="rId1"/>
    <p:sldLayoutId id="2147484830" r:id="rId2"/>
    <p:sldLayoutId id="2147484831" r:id="rId3"/>
    <p:sldLayoutId id="2147484832" r:id="rId4"/>
    <p:sldLayoutId id="2147484833" r:id="rId5"/>
    <p:sldLayoutId id="2147484834" r:id="rId6"/>
    <p:sldLayoutId id="2147484835" r:id="rId7"/>
    <p:sldLayoutId id="2147484836" r:id="rId8"/>
    <p:sldLayoutId id="2147484837" r:id="rId9"/>
    <p:sldLayoutId id="2147484838" r:id="rId10"/>
    <p:sldLayoutId id="2147484839" r:id="rId11"/>
    <p:sldLayoutId id="2147484840" r:id="rId12"/>
    <p:sldLayoutId id="2147484841" r:id="rId13"/>
    <p:sldLayoutId id="2147484842" r:id="rId14"/>
    <p:sldLayoutId id="2147484843" r:id="rId15"/>
    <p:sldLayoutId id="2147484844" r:id="rId16"/>
    <p:sldLayoutId id="2147484845" r:id="rId17"/>
    <p:sldLayoutId id="2147484846" r:id="rId18"/>
    <p:sldLayoutId id="2147484847" r:id="rId19"/>
    <p:sldLayoutId id="2147484848" r:id="rId20"/>
    <p:sldLayoutId id="2147484849" r:id="rId21"/>
    <p:sldLayoutId id="2147484850" r:id="rId22"/>
    <p:sldLayoutId id="2147484851" r:id="rId23"/>
    <p:sldLayoutId id="2147484852" r:id="rId24"/>
    <p:sldLayoutId id="2147484853" r:id="rId25"/>
    <p:sldLayoutId id="2147484854" r:id="rId26"/>
    <p:sldLayoutId id="2147484855" r:id="rId27"/>
    <p:sldLayoutId id="2147484856" r:id="rId28"/>
    <p:sldLayoutId id="2147484857" r:id="rId29"/>
    <p:sldLayoutId id="2147484858" r:id="rId30"/>
    <p:sldLayoutId id="2147484859" r:id="rId31"/>
    <p:sldLayoutId id="2147484860" r:id="rId32"/>
    <p:sldLayoutId id="2147484861" r:id="rId33"/>
    <p:sldLayoutId id="2147484862" r:id="rId34"/>
    <p:sldLayoutId id="2147484863" r:id="rId35"/>
    <p:sldLayoutId id="2147484864" r:id="rId36"/>
    <p:sldLayoutId id="2147484865" r:id="rId37"/>
    <p:sldLayoutId id="2147484866" r:id="rId38"/>
    <p:sldLayoutId id="2147484867" r:id="rId39"/>
    <p:sldLayoutId id="2147484868" r:id="rId40"/>
    <p:sldLayoutId id="2147484869" r:id="rId41"/>
    <p:sldLayoutId id="2147484870"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78.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8.xml"/><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8.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8.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8.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8.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8.xml"/></Relationships>
</file>

<file path=ppt/slides/_rels/slide1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6.xml"/><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o.microsoft.com/fwlink/?linkid=2147247" TargetMode="External"/><Relationship Id="rId2" Type="http://schemas.openxmlformats.org/officeDocument/2006/relationships/hyperlink" Target="https://aka.ms/PAuAppBlog"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5.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89.xml"/></Relationships>
</file>

<file path=ppt/slides/_rels/slide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xml"/><Relationship Id="rId1" Type="http://schemas.openxmlformats.org/officeDocument/2006/relationships/slideLayout" Target="../slideLayouts/slideLayout76.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7.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16.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16.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6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0.xml"/><Relationship Id="rId1" Type="http://schemas.openxmlformats.org/officeDocument/2006/relationships/slideLayout" Target="../slideLayouts/slideLayout7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0.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0.xml"/></Relationships>
</file>

<file path=ppt/slides/_rels/slide51.xml.rels><?xml version="1.0" encoding="UTF-8" standalone="yes"?>
<Relationships xmlns="http://schemas.openxmlformats.org/package/2006/relationships"><Relationship Id="rId3" Type="http://schemas.openxmlformats.org/officeDocument/2006/relationships/hyperlink" Target="http://getbootstrap.com/?azure-portal=true" TargetMode="External"/><Relationship Id="rId2" Type="http://schemas.openxmlformats.org/officeDocument/2006/relationships/notesSlide" Target="../notesSlides/notesSlide50.xml"/><Relationship Id="rId1" Type="http://schemas.openxmlformats.org/officeDocument/2006/relationships/slideLayout" Target="../slideLayouts/slideLayout80.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3" Type="http://schemas.openxmlformats.org/officeDocument/2006/relationships/hyperlink" Target="http://getbootstrap.com/customize/#less-variables/?azure-portal=true"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9.xml"/></Relationships>
</file>

<file path=ppt/slides/_rels/slide5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7.xml"/><Relationship Id="rId1" Type="http://schemas.openxmlformats.org/officeDocument/2006/relationships/slideLayout" Target="../slideLayouts/slideLayout77.xml"/></Relationships>
</file>

<file path=ppt/slides/_rels/slide59.xml.rels><?xml version="1.0" encoding="UTF-8" standalone="yes"?>
<Relationships xmlns="http://schemas.openxmlformats.org/package/2006/relationships"><Relationship Id="rId3" Type="http://schemas.openxmlformats.org/officeDocument/2006/relationships/hyperlink" Target="http://dotliquidmarkup.org/?azure-portal=true"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8.xml"/><Relationship Id="rId4" Type="http://schemas.openxmlformats.org/officeDocument/2006/relationships/image" Target="../media/image4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0.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8.xml"/><Relationship Id="rId1" Type="http://schemas.openxmlformats.org/officeDocument/2006/relationships/slideLayout" Target="../slideLayouts/slideLayout4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9.xml"/><Relationship Id="rId1" Type="http://schemas.openxmlformats.org/officeDocument/2006/relationships/slideLayout" Target="../slideLayouts/slideLayout4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0.xml"/><Relationship Id="rId1" Type="http://schemas.openxmlformats.org/officeDocument/2006/relationships/slideLayout" Target="../slideLayouts/slideLayout8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78.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462475"/>
            <a:ext cx="3412237" cy="1071062"/>
          </a:xfrm>
        </p:spPr>
        <p:txBody>
          <a:bodyPr/>
          <a:lstStyle/>
          <a:p>
            <a:r>
              <a:rPr lang="en-US" dirty="0"/>
              <a:t>Extend Power Apps Portals</a:t>
            </a:r>
          </a:p>
        </p:txBody>
      </p:sp>
    </p:spTree>
    <p:extLst>
      <p:ext uri="{BB962C8B-B14F-4D97-AF65-F5344CB8AC3E}">
        <p14:creationId xmlns:p14="http://schemas.microsoft.com/office/powerpoint/2010/main" val="314220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Content snippets</a:t>
            </a:r>
            <a:endParaRPr lang="en-US" b="1" dirty="0">
              <a:solidFill>
                <a:schemeClr val="tx1"/>
              </a:solidFill>
              <a:latin typeface="Segoe UI Light" pitchFamily="34" charset="0"/>
            </a:endParaRPr>
          </a:p>
        </p:txBody>
      </p:sp>
      <p:sp>
        <p:nvSpPr>
          <p:cNvPr id="9" name="Rectangle 8">
            <a:extLst>
              <a:ext uri="{FF2B5EF4-FFF2-40B4-BE49-F238E27FC236}">
                <a16:creationId xmlns:a16="http://schemas.microsoft.com/office/drawing/2014/main" id="{B28882C7-C6AD-4BDF-BC1B-07021644BC4D}"/>
              </a:ext>
            </a:extLst>
          </p:cNvPr>
          <p:cNvSpPr/>
          <p:nvPr/>
        </p:nvSpPr>
        <p:spPr bwMode="auto">
          <a:xfrm>
            <a:off x="584200" y="1436688"/>
            <a:ext cx="3769436"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300"/>
              </a:spcAft>
            </a:pPr>
            <a:r>
              <a:rPr lang="en-US" sz="1800" dirty="0">
                <a:solidFill>
                  <a:schemeClr val="tx1"/>
                </a:solidFill>
                <a:cs typeface="Segoe UI" panose="020B0502040204020203" pitchFamily="34" charset="0"/>
              </a:rPr>
              <a:t>Content snippets include: </a:t>
            </a:r>
          </a:p>
          <a:p>
            <a:pPr marL="285750" indent="-285750">
              <a:spcAft>
                <a:spcPts val="300"/>
              </a:spcAft>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Plain text</a:t>
            </a:r>
          </a:p>
          <a:p>
            <a:pPr marL="285750" indent="-285750">
              <a:spcAft>
                <a:spcPts val="300"/>
              </a:spcAft>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HTML layout</a:t>
            </a:r>
          </a:p>
          <a:p>
            <a:pPr marL="285750" indent="-285750">
              <a:spcAft>
                <a:spcPts val="300"/>
              </a:spcAft>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Template processing instructions</a:t>
            </a:r>
          </a:p>
          <a:p>
            <a:pPr>
              <a:spcAft>
                <a:spcPts val="300"/>
              </a:spcAft>
            </a:pPr>
            <a:endParaRPr lang="en-US" sz="1800" dirty="0">
              <a:solidFill>
                <a:schemeClr val="tx1"/>
              </a:solidFill>
              <a:latin typeface="Segoe UI" panose="020B0502040204020203" pitchFamily="34" charset="0"/>
              <a:cs typeface="Segoe UI" panose="020B0502040204020203" pitchFamily="34" charset="0"/>
            </a:endParaRPr>
          </a:p>
          <a:p>
            <a:pPr>
              <a:spcAft>
                <a:spcPts val="300"/>
              </a:spcAft>
            </a:pPr>
            <a:r>
              <a:rPr lang="en-US" sz="1800" dirty="0">
                <a:solidFill>
                  <a:schemeClr val="tx1"/>
                </a:solidFill>
                <a:latin typeface="Segoe UI" panose="020B0502040204020203" pitchFamily="34" charset="0"/>
                <a:cs typeface="Segoe UI" panose="020B0502040204020203" pitchFamily="34" charset="0"/>
              </a:rPr>
              <a:t>Mobile Header is a content snippet that can be updated with your company’s logo to quickly and easily tailor the portal to your needs.</a:t>
            </a:r>
          </a:p>
          <a:p>
            <a:pPr>
              <a:spcAft>
                <a:spcPts val="300"/>
              </a:spcAft>
            </a:pPr>
            <a:endParaRPr lang="en-US" sz="1800" dirty="0">
              <a:solidFill>
                <a:schemeClr val="tx1"/>
              </a:solidFill>
              <a:latin typeface="Segoe UI" panose="020B0502040204020203" pitchFamily="34" charset="0"/>
              <a:cs typeface="Segoe UI" panose="020B0502040204020203" pitchFamily="34" charset="0"/>
            </a:endParaRPr>
          </a:p>
          <a:p>
            <a:pPr>
              <a:spcAft>
                <a:spcPts val="300"/>
              </a:spcAft>
            </a:pPr>
            <a:r>
              <a:rPr lang="en-US" sz="1800" dirty="0">
                <a:solidFill>
                  <a:schemeClr val="tx1"/>
                </a:solidFill>
                <a:latin typeface="Segoe UI" panose="020B0502040204020203" pitchFamily="34" charset="0"/>
                <a:cs typeface="Segoe UI" panose="020B0502040204020203" pitchFamily="34" charset="0"/>
              </a:rPr>
              <a:t>Snippets can be edited by using Portal Studio and Common Data Service records by using the Portal Management app.</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421875" y="1436688"/>
            <a:ext cx="7187513" cy="4832350"/>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pic>
        <p:nvPicPr>
          <p:cNvPr id="4098" name="Picture 2" descr="Graphical user interface, text, application, email&#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3"/>
          <a:srcRect/>
          <a:stretch/>
        </p:blipFill>
        <p:spPr bwMode="auto">
          <a:xfrm>
            <a:off x="4531879" y="1939483"/>
            <a:ext cx="6960399" cy="39127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of Power Apps">
            <a:extLst>
              <a:ext uri="{FF2B5EF4-FFF2-40B4-BE49-F238E27FC236}">
                <a16:creationId xmlns:a16="http://schemas.microsoft.com/office/drawing/2014/main" id="{7C9AE8B4-BC61-41EB-BEF0-0F4C55EF0150}"/>
              </a:ext>
            </a:extLst>
          </p:cNvPr>
          <p:cNvPicPr>
            <a:picLocks noChangeAspect="1"/>
          </p:cNvPicPr>
          <p:nvPr/>
        </p:nvPicPr>
        <p:blipFill>
          <a:blip r:embed="rId4"/>
          <a:stretch>
            <a:fillRect/>
          </a:stretch>
        </p:blipFill>
        <p:spPr>
          <a:xfrm>
            <a:off x="10789920" y="329184"/>
            <a:ext cx="812800" cy="812800"/>
          </a:xfrm>
          <a:prstGeom prst="rect">
            <a:avLst/>
          </a:prstGeom>
        </p:spPr>
      </p:pic>
    </p:spTree>
    <p:extLst>
      <p:ext uri="{BB962C8B-B14F-4D97-AF65-F5344CB8AC3E}">
        <p14:creationId xmlns:p14="http://schemas.microsoft.com/office/powerpoint/2010/main" val="13112885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Entity lists and entity forms</a:t>
            </a:r>
          </a:p>
        </p:txBody>
      </p:sp>
      <p:pic>
        <p:nvPicPr>
          <p:cNvPr id="6" name="Picture 5" descr="Logo of Power Apps">
            <a:extLst>
              <a:ext uri="{FF2B5EF4-FFF2-40B4-BE49-F238E27FC236}">
                <a16:creationId xmlns:a16="http://schemas.microsoft.com/office/drawing/2014/main" id="{2CFE61CA-718B-4163-96D4-B15D982EA34C}"/>
              </a:ext>
            </a:extLst>
          </p:cNvPr>
          <p:cNvPicPr>
            <a:picLocks noChangeAspect="1"/>
          </p:cNvPicPr>
          <p:nvPr/>
        </p:nvPicPr>
        <p:blipFill>
          <a:blip r:embed="rId3"/>
          <a:stretch>
            <a:fillRect/>
          </a:stretch>
        </p:blipFill>
        <p:spPr>
          <a:xfrm>
            <a:off x="10789920" y="329184"/>
            <a:ext cx="812800" cy="812800"/>
          </a:xfrm>
          <a:prstGeom prst="rect">
            <a:avLst/>
          </a:prstGeom>
        </p:spPr>
      </p:pic>
      <p:pic>
        <p:nvPicPr>
          <p:cNvPr id="2050" name="Picture 2" descr="Graphical user interface, text, application, email&#10;&#10;Description automatically generated">
            <a:extLst>
              <a:ext uri="{FF2B5EF4-FFF2-40B4-BE49-F238E27FC236}">
                <a16:creationId xmlns:a16="http://schemas.microsoft.com/office/drawing/2014/main" id="{A253E117-5778-4758-A423-65CD5F5F6182}"/>
              </a:ext>
            </a:extLst>
          </p:cNvPr>
          <p:cNvPicPr>
            <a:picLocks noChangeAspect="1" noChangeArrowheads="1"/>
          </p:cNvPicPr>
          <p:nvPr/>
        </p:nvPicPr>
        <p:blipFill rotWithShape="1">
          <a:blip r:embed="rId4"/>
          <a:srcRect l="21424"/>
          <a:stretch/>
        </p:blipFill>
        <p:spPr bwMode="auto">
          <a:xfrm>
            <a:off x="691116" y="1737297"/>
            <a:ext cx="5237149" cy="37490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9A58F6-ADF9-4083-8536-34F0B2AB62F8}"/>
              </a:ext>
              <a:ext uri="{C183D7F6-B498-43B3-948B-1728B52AA6E4}">
                <adec:decorative xmlns:adec="http://schemas.microsoft.com/office/drawing/2017/decorative" val="1"/>
              </a:ext>
            </a:extLst>
          </p:cNvPr>
          <p:cNvSpPr/>
          <p:nvPr/>
        </p:nvSpPr>
        <p:spPr bwMode="auto">
          <a:xfrm>
            <a:off x="589902" y="1219200"/>
            <a:ext cx="5367528" cy="4690281"/>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gradFill>
                <a:gsLst>
                  <a:gs pos="0">
                    <a:srgbClr val="FFFFFF"/>
                  </a:gs>
                  <a:gs pos="100000">
                    <a:srgbClr val="FFFFFF"/>
                  </a:gs>
                </a:gsLst>
                <a:lin ang="5400000" scaled="0"/>
              </a:gradFill>
              <a:cs typeface="Segoe UI" pitchFamily="34" charset="0"/>
            </a:endParaRPr>
          </a:p>
        </p:txBody>
      </p:sp>
      <p:sp>
        <p:nvSpPr>
          <p:cNvPr id="7" name="Rectangle 6">
            <a:extLst>
              <a:ext uri="{FF2B5EF4-FFF2-40B4-BE49-F238E27FC236}">
                <a16:creationId xmlns:a16="http://schemas.microsoft.com/office/drawing/2014/main" id="{7D079921-7707-4EC7-B361-AB7AF7D2265A}"/>
              </a:ext>
              <a:ext uri="{C183D7F6-B498-43B3-948B-1728B52AA6E4}">
                <adec:decorative xmlns:adec="http://schemas.microsoft.com/office/drawing/2017/decorative" val="1"/>
              </a:ext>
            </a:extLst>
          </p:cNvPr>
          <p:cNvSpPr/>
          <p:nvPr/>
        </p:nvSpPr>
        <p:spPr bwMode="auto">
          <a:xfrm>
            <a:off x="6220046" y="1205553"/>
            <a:ext cx="5369441" cy="4690872"/>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gradFill>
                <a:gsLst>
                  <a:gs pos="0">
                    <a:srgbClr val="FFFFFF"/>
                  </a:gs>
                  <a:gs pos="100000">
                    <a:srgbClr val="FFFFFF"/>
                  </a:gs>
                </a:gsLst>
                <a:lin ang="5400000" scaled="0"/>
              </a:gradFill>
              <a:cs typeface="Segoe UI"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748A74CC-30B7-41FC-8525-33BE1E1E484B}"/>
              </a:ext>
            </a:extLst>
          </p:cNvPr>
          <p:cNvPicPr>
            <a:picLocks noChangeAspect="1"/>
          </p:cNvPicPr>
          <p:nvPr/>
        </p:nvPicPr>
        <p:blipFill>
          <a:blip r:embed="rId5"/>
          <a:stretch>
            <a:fillRect/>
          </a:stretch>
        </p:blipFill>
        <p:spPr>
          <a:xfrm>
            <a:off x="6260029" y="1543921"/>
            <a:ext cx="5302319" cy="4078106"/>
          </a:xfrm>
          <a:prstGeom prst="rect">
            <a:avLst/>
          </a:prstGeom>
        </p:spPr>
      </p:pic>
    </p:spTree>
    <p:extLst>
      <p:ext uri="{BB962C8B-B14F-4D97-AF65-F5344CB8AC3E}">
        <p14:creationId xmlns:p14="http://schemas.microsoft.com/office/powerpoint/2010/main" val="35707930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DC68-EC56-4AEC-8F42-C961A59DA8AC}"/>
              </a:ext>
            </a:extLst>
          </p:cNvPr>
          <p:cNvSpPr>
            <a:spLocks noGrp="1"/>
          </p:cNvSpPr>
          <p:nvPr>
            <p:ph type="title"/>
          </p:nvPr>
        </p:nvSpPr>
        <p:spPr/>
        <p:txBody>
          <a:bodyPr/>
          <a:lstStyle/>
          <a:p>
            <a:r>
              <a:rPr lang="en-US" dirty="0"/>
              <a:t>Using themes in portals</a:t>
            </a:r>
          </a:p>
        </p:txBody>
      </p:sp>
      <p:sp>
        <p:nvSpPr>
          <p:cNvPr id="5" name="Rectangle 4">
            <a:extLst>
              <a:ext uri="{FF2B5EF4-FFF2-40B4-BE49-F238E27FC236}">
                <a16:creationId xmlns:a16="http://schemas.microsoft.com/office/drawing/2014/main" id="{E5165013-24A3-449D-B9C6-56563D14272C}"/>
              </a:ext>
            </a:extLst>
          </p:cNvPr>
          <p:cNvSpPr>
            <a:spLocks/>
          </p:cNvSpPr>
          <p:nvPr/>
        </p:nvSpPr>
        <p:spPr bwMode="auto">
          <a:xfrm>
            <a:off x="584198" y="1867585"/>
            <a:ext cx="3558138" cy="37825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solidFill>
                  <a:schemeClr val="tx1"/>
                </a:solidFill>
                <a:latin typeface="+mj-lt"/>
              </a:rPr>
              <a:t>Enable basic theme:</a:t>
            </a:r>
          </a:p>
          <a:p>
            <a:r>
              <a:rPr lang="en-US" sz="2000" dirty="0">
                <a:solidFill>
                  <a:schemeClr val="tx1"/>
                </a:solidFill>
              </a:rPr>
              <a:t>Enable basic theme feature is set to Off as default</a:t>
            </a:r>
          </a:p>
          <a:p>
            <a:endParaRPr lang="en-US" sz="2000" dirty="0">
              <a:solidFill>
                <a:schemeClr val="tx1"/>
              </a:solidFill>
            </a:endParaRPr>
          </a:p>
          <a:p>
            <a:r>
              <a:rPr lang="en-US" sz="2000" dirty="0">
                <a:solidFill>
                  <a:schemeClr val="tx1"/>
                </a:solidFill>
              </a:rPr>
              <a:t>When you turn on this feature, you can use default themes called Presets. </a:t>
            </a:r>
          </a:p>
          <a:p>
            <a:endParaRPr lang="en-US" sz="2000" dirty="0">
              <a:solidFill>
                <a:schemeClr val="tx1"/>
              </a:solidFill>
            </a:endParaRPr>
          </a:p>
          <a:p>
            <a:r>
              <a:rPr lang="en-US" sz="2000" dirty="0">
                <a:solidFill>
                  <a:schemeClr val="tx1"/>
                </a:solidFill>
              </a:rPr>
              <a:t>You can also create copies of the preset themes for additional customization.</a:t>
            </a:r>
          </a:p>
        </p:txBody>
      </p:sp>
      <p:sp>
        <p:nvSpPr>
          <p:cNvPr id="7" name="Rectangle 6">
            <a:extLst>
              <a:ext uri="{FF2B5EF4-FFF2-40B4-BE49-F238E27FC236}">
                <a16:creationId xmlns:a16="http://schemas.microsoft.com/office/drawing/2014/main" id="{46BE3CBD-F45C-4E0C-87A3-5AD7DB8BDDF3}"/>
              </a:ext>
            </a:extLst>
          </p:cNvPr>
          <p:cNvSpPr>
            <a:spLocks/>
          </p:cNvSpPr>
          <p:nvPr/>
        </p:nvSpPr>
        <p:spPr bwMode="auto">
          <a:xfrm>
            <a:off x="4314388" y="1867584"/>
            <a:ext cx="3558138" cy="3785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solidFill>
                  <a:schemeClr val="tx1"/>
                </a:solidFill>
                <a:latin typeface="+mj-lt"/>
              </a:rPr>
              <a:t>Change theme for your portal:</a:t>
            </a:r>
          </a:p>
          <a:p>
            <a:r>
              <a:rPr lang="en-US" sz="2000" dirty="0">
                <a:solidFill>
                  <a:schemeClr val="tx1"/>
                </a:solidFill>
              </a:rPr>
              <a:t>You can set any existing theme in your portal to the default theme.</a:t>
            </a:r>
          </a:p>
        </p:txBody>
      </p:sp>
      <p:sp>
        <p:nvSpPr>
          <p:cNvPr id="9" name="Rectangle 8">
            <a:extLst>
              <a:ext uri="{FF2B5EF4-FFF2-40B4-BE49-F238E27FC236}">
                <a16:creationId xmlns:a16="http://schemas.microsoft.com/office/drawing/2014/main" id="{EFB191D7-CC34-4874-BA5D-277DE4C115A8}"/>
              </a:ext>
            </a:extLst>
          </p:cNvPr>
          <p:cNvSpPr>
            <a:spLocks/>
          </p:cNvSpPr>
          <p:nvPr/>
        </p:nvSpPr>
        <p:spPr bwMode="auto">
          <a:xfrm>
            <a:off x="8044580" y="1867584"/>
            <a:ext cx="3558138" cy="3785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solidFill>
                  <a:schemeClr val="tx1"/>
                </a:solidFill>
                <a:latin typeface="+mj-lt"/>
              </a:rPr>
              <a:t>Create a new theme &amp; Edit theme details:</a:t>
            </a:r>
          </a:p>
          <a:p>
            <a:pPr>
              <a:spcBef>
                <a:spcPts val="600"/>
              </a:spcBef>
              <a:spcAft>
                <a:spcPts val="600"/>
              </a:spcAft>
            </a:pPr>
            <a:r>
              <a:rPr lang="en-US" sz="2000" dirty="0">
                <a:solidFill>
                  <a:schemeClr val="tx1"/>
                </a:solidFill>
              </a:rPr>
              <a:t>You can create a new theme by clicking the New theme button</a:t>
            </a:r>
          </a:p>
          <a:p>
            <a:pPr>
              <a:spcBef>
                <a:spcPts val="600"/>
              </a:spcBef>
              <a:spcAft>
                <a:spcPts val="600"/>
              </a:spcAft>
            </a:pPr>
            <a:r>
              <a:rPr lang="en-US" sz="2000" dirty="0">
                <a:solidFill>
                  <a:schemeClr val="tx1"/>
                </a:solidFill>
              </a:rPr>
              <a:t>You can update theme name, description, color, and other typography settings in Power Apps Studio.</a:t>
            </a:r>
          </a:p>
          <a:p>
            <a:pPr>
              <a:spcBef>
                <a:spcPts val="600"/>
              </a:spcBef>
              <a:spcAft>
                <a:spcPts val="600"/>
              </a:spcAft>
            </a:pPr>
            <a:endParaRPr lang="en-US" sz="2000" dirty="0">
              <a:solidFill>
                <a:schemeClr val="tx1"/>
              </a:solidFill>
            </a:endParaRPr>
          </a:p>
          <a:p>
            <a:pPr>
              <a:spcBef>
                <a:spcPts val="600"/>
              </a:spcBef>
              <a:spcAft>
                <a:spcPts val="600"/>
              </a:spcAft>
            </a:pPr>
            <a:endParaRPr lang="en-US" sz="2000" dirty="0">
              <a:solidFill>
                <a:schemeClr val="tx1"/>
              </a:solidFill>
            </a:endParaRPr>
          </a:p>
        </p:txBody>
      </p:sp>
    </p:spTree>
    <p:extLst>
      <p:ext uri="{BB962C8B-B14F-4D97-AF65-F5344CB8AC3E}">
        <p14:creationId xmlns:p14="http://schemas.microsoft.com/office/powerpoint/2010/main" val="7590877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Overview of portals security</a:t>
            </a:r>
            <a:endParaRPr lang="en-US" b="1" dirty="0">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10789920" y="329184"/>
            <a:ext cx="812800" cy="8128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584200" y="1436688"/>
            <a:ext cx="3769436"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300"/>
              </a:spcAft>
            </a:pPr>
            <a:r>
              <a:rPr lang="en-US" sz="1800" dirty="0">
                <a:solidFill>
                  <a:schemeClr val="tx1"/>
                </a:solidFill>
                <a:latin typeface="Segoe UI" panose="020B0502040204020203" pitchFamily="34" charset="0"/>
                <a:cs typeface="Segoe UI" panose="020B0502040204020203" pitchFamily="34" charset="0"/>
              </a:rPr>
              <a:t>The Portal Management model-driven app provides access to the contact entity and has forms to:</a:t>
            </a:r>
          </a:p>
          <a:p>
            <a:pPr marL="285750" indent="-285750">
              <a:spcAft>
                <a:spcPts val="300"/>
              </a:spcAft>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Manage passwords</a:t>
            </a:r>
          </a:p>
          <a:p>
            <a:pPr marL="285750" indent="-285750">
              <a:spcAft>
                <a:spcPts val="300"/>
              </a:spcAft>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View portal-specific contact information</a:t>
            </a:r>
          </a:p>
          <a:p>
            <a:pPr marL="285750" indent="-285750">
              <a:spcAft>
                <a:spcPts val="300"/>
              </a:spcAft>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Provide registration and profile management forms for the portal.</a:t>
            </a:r>
          </a:p>
          <a:p>
            <a:pPr marL="285750" indent="-285750">
              <a:spcAft>
                <a:spcPts val="300"/>
              </a:spcAft>
              <a:buFont typeface="Arial" panose="020B0604020202020204" pitchFamily="34" charset="0"/>
              <a:buChar char="•"/>
            </a:pPr>
            <a:endParaRPr lang="en-US" sz="1800" dirty="0">
              <a:solidFill>
                <a:schemeClr val="tx1"/>
              </a:solidFill>
              <a:latin typeface="Segoe UI" panose="020B0502040204020203" pitchFamily="34" charset="0"/>
              <a:cs typeface="Segoe UI" panose="020B0502040204020203" pitchFamily="34" charset="0"/>
            </a:endParaRPr>
          </a:p>
          <a:p>
            <a:pPr>
              <a:spcAft>
                <a:spcPts val="300"/>
              </a:spcAft>
            </a:pPr>
            <a:r>
              <a:rPr lang="en-US" sz="1600" dirty="0">
                <a:solidFill>
                  <a:schemeClr val="tx1"/>
                </a:solidFill>
                <a:latin typeface="+mj-lt"/>
                <a:cs typeface="Segoe UI" panose="020B0502040204020203" pitchFamily="34" charset="0"/>
              </a:rPr>
              <a:t>Authentication:</a:t>
            </a:r>
          </a:p>
          <a:p>
            <a:pPr marL="285750" indent="-285750">
              <a:spcAft>
                <a:spcPts val="300"/>
              </a:spcAft>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Local authentication</a:t>
            </a:r>
          </a:p>
          <a:p>
            <a:pPr marL="285750" indent="-285750">
              <a:spcAft>
                <a:spcPts val="300"/>
              </a:spcAft>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External authentication</a:t>
            </a:r>
          </a:p>
          <a:p>
            <a:pPr>
              <a:spcAft>
                <a:spcPts val="300"/>
              </a:spcAft>
            </a:pPr>
            <a:endParaRPr lang="en-US" sz="1800" dirty="0">
              <a:solidFill>
                <a:schemeClr val="tx1"/>
              </a:solidFill>
              <a:latin typeface="Segoe UI" panose="020B0502040204020203" pitchFamily="34" charset="0"/>
              <a:cs typeface="Segoe UI" panose="020B0502040204020203" pitchFamily="34" charset="0"/>
            </a:endParaRPr>
          </a:p>
          <a:p>
            <a:pPr>
              <a:spcAft>
                <a:spcPts val="300"/>
              </a:spcAft>
            </a:pPr>
            <a:r>
              <a:rPr lang="en-US" sz="1600" dirty="0">
                <a:solidFill>
                  <a:schemeClr val="tx1"/>
                </a:solidFill>
                <a:latin typeface="+mj-lt"/>
                <a:cs typeface="Segoe UI" panose="020B0502040204020203" pitchFamily="34" charset="0"/>
              </a:rPr>
              <a:t>Authorization</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421875" y="1436688"/>
            <a:ext cx="7187513" cy="4832350"/>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4439046" y="1542433"/>
            <a:ext cx="7155577" cy="461773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7403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Authentication</a:t>
            </a:r>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10789920" y="329184"/>
            <a:ext cx="812800" cy="8128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589899" y="1219200"/>
            <a:ext cx="9719961" cy="5049838"/>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gradFill>
                <a:gsLst>
                  <a:gs pos="0">
                    <a:srgbClr val="FFFFFF"/>
                  </a:gs>
                  <a:gs pos="100000">
                    <a:srgbClr val="FFFFFF"/>
                  </a:gs>
                </a:gsLst>
                <a:lin ang="5400000" scaled="0"/>
              </a:gradFill>
              <a:cs typeface="Segoe UI" pitchFamily="34" charset="0"/>
            </a:endParaRPr>
          </a:p>
        </p:txBody>
      </p:sp>
      <p:pic>
        <p:nvPicPr>
          <p:cNvPr id="5" name="Picture 4" descr="A screenshot of a computer&#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1064514" y="1252543"/>
            <a:ext cx="8861539" cy="4981521"/>
          </a:xfrm>
          <a:prstGeom prst="rect">
            <a:avLst/>
          </a:prstGeom>
        </p:spPr>
      </p:pic>
    </p:spTree>
    <p:extLst>
      <p:ext uri="{BB962C8B-B14F-4D97-AF65-F5344CB8AC3E}">
        <p14:creationId xmlns:p14="http://schemas.microsoft.com/office/powerpoint/2010/main" val="30676480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Authorization</a:t>
            </a:r>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10789920" y="329184"/>
            <a:ext cx="812800" cy="8128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589899" y="1219200"/>
            <a:ext cx="9719961" cy="5049838"/>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gradFill>
                <a:gsLst>
                  <a:gs pos="0">
                    <a:srgbClr val="FFFFFF"/>
                  </a:gs>
                  <a:gs pos="100000">
                    <a:srgbClr val="FFFFFF"/>
                  </a:gs>
                </a:gsLst>
                <a:lin ang="5400000" scaled="0"/>
              </a:gradFill>
              <a:cs typeface="Segoe UI"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1064514" y="1252543"/>
            <a:ext cx="8861538" cy="4981521"/>
          </a:xfrm>
          <a:prstGeom prst="rect">
            <a:avLst/>
          </a:prstGeom>
        </p:spPr>
      </p:pic>
    </p:spTree>
    <p:extLst>
      <p:ext uri="{BB962C8B-B14F-4D97-AF65-F5344CB8AC3E}">
        <p14:creationId xmlns:p14="http://schemas.microsoft.com/office/powerpoint/2010/main" val="3343619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Web roles</a:t>
            </a:r>
            <a:endParaRPr lang="en-US" b="1" dirty="0">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10789920" y="329184"/>
            <a:ext cx="812800" cy="8128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584200" y="1436688"/>
            <a:ext cx="5657850"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300"/>
              </a:spcAft>
            </a:pPr>
            <a:r>
              <a:rPr lang="en-US" sz="1800" dirty="0">
                <a:solidFill>
                  <a:schemeClr val="tx1"/>
                </a:solidFill>
                <a:latin typeface="Segoe UI" panose="020B0502040204020203" pitchFamily="34" charset="0"/>
                <a:cs typeface="Segoe UI" panose="020B0502040204020203" pitchFamily="34" charset="0"/>
              </a:rPr>
              <a:t>Web roles allow an administrator to control user access to portal content and Common Data Service records.</a:t>
            </a:r>
          </a:p>
          <a:p>
            <a:pPr>
              <a:spcAft>
                <a:spcPts val="300"/>
              </a:spcAft>
            </a:pPr>
            <a:endParaRPr lang="en-US" sz="1800" dirty="0">
              <a:solidFill>
                <a:schemeClr val="tx1"/>
              </a:solidFill>
              <a:latin typeface="Segoe UI" panose="020B0502040204020203" pitchFamily="34" charset="0"/>
              <a:cs typeface="Segoe UI" panose="020B0502040204020203" pitchFamily="34" charset="0"/>
            </a:endParaRPr>
          </a:p>
          <a:p>
            <a:pPr>
              <a:spcAft>
                <a:spcPts val="300"/>
              </a:spcAft>
            </a:pPr>
            <a:r>
              <a:rPr lang="en-US" sz="1800" dirty="0">
                <a:solidFill>
                  <a:schemeClr val="tx1"/>
                </a:solidFill>
                <a:latin typeface="Segoe UI" panose="020B0502040204020203" pitchFamily="34" charset="0"/>
                <a:cs typeface="Segoe UI" panose="020B0502040204020203" pitchFamily="34" charset="0"/>
              </a:rPr>
              <a:t>A web role can be associated with the following records:</a:t>
            </a:r>
          </a:p>
          <a:p>
            <a:pPr marL="285750" indent="-285750">
              <a:spcAft>
                <a:spcPts val="300"/>
              </a:spcAft>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Website permissions - Define what (if any) front-side editing permissions that a web role should have.</a:t>
            </a:r>
          </a:p>
          <a:p>
            <a:pPr marL="285750" indent="-285750">
              <a:spcAft>
                <a:spcPts val="300"/>
              </a:spcAft>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Webpage access rules - Define what pages are visible to a web role and what actions can be taken.</a:t>
            </a:r>
          </a:p>
          <a:p>
            <a:pPr marL="285750" indent="-285750">
              <a:spcAft>
                <a:spcPts val="300"/>
              </a:spcAft>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Entity permissions - Define what access a web role has to individual Common Data Service entities.</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6400800" y="1436688"/>
            <a:ext cx="5208588" cy="4832350"/>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grpSp>
        <p:nvGrpSpPr>
          <p:cNvPr id="3" name="Group 2" descr="Portals security constructs">
            <a:extLst>
              <a:ext uri="{FF2B5EF4-FFF2-40B4-BE49-F238E27FC236}">
                <a16:creationId xmlns:a16="http://schemas.microsoft.com/office/drawing/2014/main" id="{5837F39E-9535-4AF2-A660-EFC69468C55B}"/>
              </a:ext>
            </a:extLst>
          </p:cNvPr>
          <p:cNvGrpSpPr/>
          <p:nvPr/>
        </p:nvGrpSpPr>
        <p:grpSpPr>
          <a:xfrm>
            <a:off x="6957343" y="1982258"/>
            <a:ext cx="3785191" cy="3232298"/>
            <a:chOff x="6957343" y="1982258"/>
            <a:chExt cx="3785191" cy="3232298"/>
          </a:xfrm>
        </p:grpSpPr>
        <p:sp>
          <p:nvSpPr>
            <p:cNvPr id="34" name="Rectangle 33">
              <a:extLst>
                <a:ext uri="{FF2B5EF4-FFF2-40B4-BE49-F238E27FC236}">
                  <a16:creationId xmlns:a16="http://schemas.microsoft.com/office/drawing/2014/main" id="{253752B6-4F7C-47FC-8B75-62A033384A8B}"/>
                </a:ext>
              </a:extLst>
            </p:cNvPr>
            <p:cNvSpPr/>
            <p:nvPr/>
          </p:nvSpPr>
          <p:spPr>
            <a:xfrm>
              <a:off x="7850478" y="1982258"/>
              <a:ext cx="1743740" cy="808075"/>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Role</a:t>
              </a:r>
            </a:p>
          </p:txBody>
        </p:sp>
        <p:sp>
          <p:nvSpPr>
            <p:cNvPr id="36" name="Rectangle 35">
              <a:extLst>
                <a:ext uri="{FF2B5EF4-FFF2-40B4-BE49-F238E27FC236}">
                  <a16:creationId xmlns:a16="http://schemas.microsoft.com/office/drawing/2014/main" id="{1CF5532F-6372-4001-AC56-FF4D028853FC}"/>
                </a:ext>
              </a:extLst>
            </p:cNvPr>
            <p:cNvSpPr/>
            <p:nvPr/>
          </p:nvSpPr>
          <p:spPr>
            <a:xfrm>
              <a:off x="8977529" y="3205002"/>
              <a:ext cx="1743740" cy="808075"/>
            </a:xfrm>
            <a:prstGeom prst="rect">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Website</a:t>
              </a:r>
            </a:p>
            <a:p>
              <a:pPr algn="ctr"/>
              <a:r>
                <a:rPr lang="en-US" dirty="0"/>
                <a:t>Permissions</a:t>
              </a:r>
            </a:p>
          </p:txBody>
        </p:sp>
        <p:sp>
          <p:nvSpPr>
            <p:cNvPr id="38" name="Rectangle 37">
              <a:extLst>
                <a:ext uri="{FF2B5EF4-FFF2-40B4-BE49-F238E27FC236}">
                  <a16:creationId xmlns:a16="http://schemas.microsoft.com/office/drawing/2014/main" id="{4E3FB43D-8DE3-4726-B13B-500F9CE35788}"/>
                </a:ext>
              </a:extLst>
            </p:cNvPr>
            <p:cNvSpPr/>
            <p:nvPr/>
          </p:nvSpPr>
          <p:spPr>
            <a:xfrm>
              <a:off x="8998794" y="4406481"/>
              <a:ext cx="1743740" cy="808075"/>
            </a:xfrm>
            <a:prstGeom prst="rect">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Entity Permissions</a:t>
              </a:r>
            </a:p>
          </p:txBody>
        </p:sp>
        <p:sp>
          <p:nvSpPr>
            <p:cNvPr id="40" name="Rectangle 39">
              <a:extLst>
                <a:ext uri="{FF2B5EF4-FFF2-40B4-BE49-F238E27FC236}">
                  <a16:creationId xmlns:a16="http://schemas.microsoft.com/office/drawing/2014/main" id="{E94803A1-0707-45DA-A44D-D69BEB7613A3}"/>
                </a:ext>
              </a:extLst>
            </p:cNvPr>
            <p:cNvSpPr/>
            <p:nvPr/>
          </p:nvSpPr>
          <p:spPr>
            <a:xfrm>
              <a:off x="6957343" y="4406481"/>
              <a:ext cx="1743740" cy="808075"/>
            </a:xfrm>
            <a:prstGeom prst="rect">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Page Access Rules</a:t>
              </a:r>
            </a:p>
          </p:txBody>
        </p:sp>
        <p:cxnSp>
          <p:nvCxnSpPr>
            <p:cNvPr id="42" name="Straight Connector 41">
              <a:extLst>
                <a:ext uri="{FF2B5EF4-FFF2-40B4-BE49-F238E27FC236}">
                  <a16:creationId xmlns:a16="http://schemas.microsoft.com/office/drawing/2014/main" id="{8B768558-8EA2-4814-9ABE-2210772A0AF5}"/>
                </a:ext>
              </a:extLst>
            </p:cNvPr>
            <p:cNvCxnSpPr>
              <a:cxnSpLocks/>
              <a:stCxn id="34" idx="2"/>
            </p:cNvCxnSpPr>
            <p:nvPr/>
          </p:nvCxnSpPr>
          <p:spPr>
            <a:xfrm>
              <a:off x="8722348" y="2790333"/>
              <a:ext cx="0" cy="1371600"/>
            </a:xfrm>
            <a:prstGeom prst="line">
              <a:avLst/>
            </a:prstGeom>
            <a:ln>
              <a:solidFill>
                <a:srgbClr val="74277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1D46FA-5BCF-4A80-A82B-286A84B3CFD7}"/>
                </a:ext>
              </a:extLst>
            </p:cNvPr>
            <p:cNvCxnSpPr>
              <a:cxnSpLocks/>
            </p:cNvCxnSpPr>
            <p:nvPr/>
          </p:nvCxnSpPr>
          <p:spPr>
            <a:xfrm>
              <a:off x="7754785" y="4161933"/>
              <a:ext cx="2115879" cy="0"/>
            </a:xfrm>
            <a:prstGeom prst="line">
              <a:avLst/>
            </a:prstGeom>
            <a:ln>
              <a:solidFill>
                <a:srgbClr val="74277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72E8C98-DF15-48B3-AD65-5F18A241D2A4}"/>
                </a:ext>
              </a:extLst>
            </p:cNvPr>
            <p:cNvCxnSpPr>
              <a:cxnSpLocks/>
            </p:cNvCxnSpPr>
            <p:nvPr/>
          </p:nvCxnSpPr>
          <p:spPr>
            <a:xfrm>
              <a:off x="7754785" y="4161933"/>
              <a:ext cx="0" cy="233916"/>
            </a:xfrm>
            <a:prstGeom prst="line">
              <a:avLst/>
            </a:prstGeom>
            <a:ln>
              <a:solidFill>
                <a:srgbClr val="74277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9A07F59-3D44-4325-B76A-21F2366AE5AE}"/>
                </a:ext>
              </a:extLst>
            </p:cNvPr>
            <p:cNvCxnSpPr>
              <a:cxnSpLocks/>
            </p:cNvCxnSpPr>
            <p:nvPr/>
          </p:nvCxnSpPr>
          <p:spPr>
            <a:xfrm>
              <a:off x="9863805" y="4161933"/>
              <a:ext cx="0" cy="233916"/>
            </a:xfrm>
            <a:prstGeom prst="line">
              <a:avLst/>
            </a:prstGeom>
            <a:ln>
              <a:solidFill>
                <a:srgbClr val="74277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BE76D95-63BE-4679-8D1E-520C5770305A}"/>
                </a:ext>
              </a:extLst>
            </p:cNvPr>
            <p:cNvCxnSpPr>
              <a:cxnSpLocks/>
            </p:cNvCxnSpPr>
            <p:nvPr/>
          </p:nvCxnSpPr>
          <p:spPr>
            <a:xfrm>
              <a:off x="8731266" y="3578686"/>
              <a:ext cx="184355" cy="0"/>
            </a:xfrm>
            <a:prstGeom prst="line">
              <a:avLst/>
            </a:prstGeom>
            <a:ln>
              <a:solidFill>
                <a:srgbClr val="74277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69375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908669"/>
            <a:ext cx="8500727" cy="997196"/>
          </a:xfrm>
        </p:spPr>
        <p:txBody>
          <a:bodyPr/>
          <a:lstStyle/>
          <a:p>
            <a:r>
              <a:rPr lang="en-US" sz="3600" dirty="0"/>
              <a:t>Access Common Data Service in Power Apps portals</a:t>
            </a:r>
          </a:p>
        </p:txBody>
      </p:sp>
      <p:pic>
        <p:nvPicPr>
          <p:cNvPr id="31" name="Picture 30" descr="Icon of a document">
            <a:extLst>
              <a:ext uri="{FF2B5EF4-FFF2-40B4-BE49-F238E27FC236}">
                <a16:creationId xmlns:a16="http://schemas.microsoft.com/office/drawing/2014/main" id="{7BE23071-00C2-45BC-B90A-8F10801C7C2C}"/>
              </a:ext>
            </a:extLst>
          </p:cNvPr>
          <p:cNvPicPr>
            <a:picLocks noChangeAspect="1"/>
          </p:cNvPicPr>
          <p:nvPr/>
        </p:nvPicPr>
        <p:blipFill>
          <a:blip r:embed="rId3"/>
          <a:stretch>
            <a:fillRect/>
          </a:stretch>
        </p:blipFill>
        <p:spPr>
          <a:xfrm>
            <a:off x="10293773" y="2838450"/>
            <a:ext cx="885444" cy="1182624"/>
          </a:xfrm>
          <a:prstGeom prst="rect">
            <a:avLst/>
          </a:prstGeom>
        </p:spPr>
      </p:pic>
    </p:spTree>
    <p:extLst>
      <p:ext uri="{BB962C8B-B14F-4D97-AF65-F5344CB8AC3E}">
        <p14:creationId xmlns:p14="http://schemas.microsoft.com/office/powerpoint/2010/main" val="176749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Introduction</a:t>
            </a:r>
          </a:p>
        </p:txBody>
      </p:sp>
      <p:sp>
        <p:nvSpPr>
          <p:cNvPr id="3" name="Subtitle"/>
          <p:cNvSpPr>
            <a:spLocks noGrp="1"/>
          </p:cNvSpPr>
          <p:nvPr>
            <p:ph type="body" sz="quarter" idx="42"/>
          </p:nvPr>
        </p:nvSpPr>
        <p:spPr>
          <a:xfrm>
            <a:off x="418643" y="1456897"/>
            <a:ext cx="11354713" cy="332516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A typical use case of Microsoft Power Apps portals is to extend functionality from Dynamics 365 applications to internal and external audiences.</a:t>
            </a:r>
          </a:p>
          <a:p>
            <a:pPr marL="342900" lvl="1" indent="-342900">
              <a:buFont typeface="Arial" panose="020B0604020202020204" pitchFamily="34" charset="0"/>
              <a:buChar char="•"/>
            </a:pPr>
            <a:r>
              <a:rPr dirty="0"/>
              <a:t>You have extended case management features of Dynamics 365 Customer Service. Your app now handles product warranties, return management authorization (RMA), refunds, and product replacements. You can extend the Customer self-service portal to bring this functionality to your customers, allowing them to register the warranty, make a claim, fill in an RMA form directly on the site, and so on.</a:t>
            </a:r>
          </a:p>
          <a:p>
            <a:pPr marL="342900" lvl="1" indent="-342900">
              <a:buFont typeface="Arial" panose="020B0604020202020204" pitchFamily="34" charset="0"/>
              <a:buChar char="•"/>
            </a:pPr>
            <a:r>
              <a:rPr dirty="0"/>
              <a:t>You have built an application in Common Data Service to track charitable donations, from both individual and corporate donors, and fundraising campaigns. You can build a portal to allow individuals to donate online and for employers to view and match their employees' donations.</a:t>
            </a:r>
          </a:p>
          <a:p>
            <a:pPr marL="342900" lvl="1" indent="-342900">
              <a:buFont typeface="Arial" panose="020B0604020202020204" pitchFamily="34" charset="0"/>
              <a:buChar char="•"/>
            </a:pPr>
            <a:r>
              <a:rPr dirty="0"/>
              <a:t>You use Common Data Service to track the progress of your certification programs from the application process, to the evaluation of various skill assessments, to awarding a certification level to a candidate. A Power Apps portal can be configured to allow online applications, provide access to update evaluations, and allow candidates to view their progress.</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Use entity lists to display multiple Common Data Service records</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a:t>
            </a:r>
            <a:r>
              <a:rPr b="1"/>
              <a:t>Entity Lists</a:t>
            </a:r>
            <a:r>
              <a:t> component allows a maker to display a list of Common Data Service records on a portal webpage by using configuration only.</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5D8218-504C-4B7A-8A40-9002533ABE04}"/>
              </a:ext>
            </a:extLst>
          </p:cNvPr>
          <p:cNvSpPr>
            <a:spLocks noGrp="1"/>
          </p:cNvSpPr>
          <p:nvPr>
            <p:ph type="title"/>
          </p:nvPr>
        </p:nvSpPr>
        <p:spPr/>
        <p:txBody>
          <a:bodyPr/>
          <a:lstStyle/>
          <a:p>
            <a:r>
              <a:rPr lang="en-US" dirty="0"/>
              <a:t>What is Microsoft </a:t>
            </a:r>
            <a:r>
              <a:rPr lang="en-US" dirty="0" err="1"/>
              <a:t>Dataverse</a:t>
            </a:r>
            <a:r>
              <a:rPr lang="en-US" dirty="0"/>
              <a:t>?</a:t>
            </a:r>
          </a:p>
        </p:txBody>
      </p:sp>
      <p:sp>
        <p:nvSpPr>
          <p:cNvPr id="5" name="Text Placeholder 4">
            <a:extLst>
              <a:ext uri="{FF2B5EF4-FFF2-40B4-BE49-F238E27FC236}">
                <a16:creationId xmlns:a16="http://schemas.microsoft.com/office/drawing/2014/main" id="{636EFF75-57DD-4C83-B0D1-9112418D43AE}"/>
              </a:ext>
            </a:extLst>
          </p:cNvPr>
          <p:cNvSpPr>
            <a:spLocks noGrp="1"/>
          </p:cNvSpPr>
          <p:nvPr>
            <p:ph type="body" sz="quarter" idx="42"/>
          </p:nvPr>
        </p:nvSpPr>
        <p:spPr>
          <a:xfrm>
            <a:off x="418643" y="1456897"/>
            <a:ext cx="11354713" cy="2248829"/>
          </a:xfrm>
        </p:spPr>
        <p:txBody>
          <a:bodyPr/>
          <a:lstStyle/>
          <a:p>
            <a:pPr rtl="0"/>
            <a:r>
              <a:rPr lang="en-US" sz="2800" b="1" i="0" dirty="0">
                <a:solidFill>
                  <a:srgbClr val="C00000"/>
                </a:solidFill>
                <a:effectLst/>
                <a:latin typeface="docons"/>
              </a:rPr>
              <a:t>Note</a:t>
            </a:r>
          </a:p>
          <a:p>
            <a:r>
              <a:rPr lang="en-US" b="0" i="0" dirty="0">
                <a:solidFill>
                  <a:srgbClr val="171717"/>
                </a:solidFill>
                <a:effectLst/>
                <a:latin typeface="Segoe UI" panose="020B0502040204020203" pitchFamily="34" charset="0"/>
              </a:rPr>
              <a:t>Effective November 2020:</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Common Data Service has been renamed to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Some terminology in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has been updated. For example, </a:t>
            </a:r>
            <a:r>
              <a:rPr lang="en-US" b="0" i="1" dirty="0">
                <a:solidFill>
                  <a:srgbClr val="171717"/>
                </a:solidFill>
                <a:effectLst/>
                <a:latin typeface="Segoe UI" panose="020B0502040204020203" pitchFamily="34" charset="0"/>
              </a:rPr>
              <a:t>entity</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table</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field</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column</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14584793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Create an entity list</a:t>
            </a:r>
          </a:p>
        </p:txBody>
      </p:sp>
      <p:sp>
        <p:nvSpPr>
          <p:cNvPr id="3" name="Subtitle"/>
          <p:cNvSpPr>
            <a:spLocks noGrp="1"/>
          </p:cNvSpPr>
          <p:nvPr>
            <p:ph type="body" sz="quarter" idx="42"/>
          </p:nvPr>
        </p:nvSpPr>
        <p:spPr>
          <a:xfrm>
            <a:off x="418644" y="1456897"/>
            <a:ext cx="2411053"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An entity list can be added as a component to a webpage in Power Apps portals Studio.</a:t>
            </a:r>
          </a:p>
        </p:txBody>
      </p:sp>
      <p:pic>
        <p:nvPicPr>
          <p:cNvPr id="4" name="Picture 3">
            <a:extLst>
              <a:ext uri="{FF2B5EF4-FFF2-40B4-BE49-F238E27FC236}">
                <a16:creationId xmlns:a16="http://schemas.microsoft.com/office/drawing/2014/main" id="{3A3DFAFE-C5E1-4388-A367-FC656B8C63C3}"/>
              </a:ext>
            </a:extLst>
          </p:cNvPr>
          <p:cNvPicPr>
            <a:picLocks noChangeAspect="1"/>
          </p:cNvPicPr>
          <p:nvPr/>
        </p:nvPicPr>
        <p:blipFill>
          <a:blip r:embed="rId3"/>
          <a:stretch>
            <a:fillRect/>
          </a:stretch>
        </p:blipFill>
        <p:spPr>
          <a:xfrm>
            <a:off x="3027406" y="1361394"/>
            <a:ext cx="8860896" cy="5056112"/>
          </a:xfrm>
          <a:prstGeom prst="rect">
            <a:avLst/>
          </a:prstGeom>
          <a:noFill/>
          <a:ln w="19050">
            <a:noFill/>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List rendering</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Adding a list component in portals Studio will add the corresponding Liquid tag to the webpage content.</a:t>
            </a:r>
          </a:p>
        </p:txBody>
      </p:sp>
      <p:sp>
        <p:nvSpPr>
          <p:cNvPr id="4" name="New shape"/>
          <p:cNvSpPr/>
          <p:nvPr/>
        </p:nvSpPr>
        <p:spPr>
          <a:xfrm>
            <a:off x="609600" y="4330700"/>
            <a:ext cx="109728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 include 'entity_list' key: '&lt;&lt;Entity List Name&gt;&gt;' %}</a:t>
            </a:r>
          </a:p>
        </p:txBody>
      </p:sp>
      <p:sp>
        <p:nvSpPr>
          <p:cNvPr id="5" name="New shape"/>
          <p:cNvSpPr/>
          <p:nvPr/>
        </p:nvSpPr>
        <p:spPr>
          <a:xfrm>
            <a:off x="609600" y="396494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Text</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Configure the entity list</a:t>
            </a:r>
          </a:p>
        </p:txBody>
      </p:sp>
      <p:sp>
        <p:nvSpPr>
          <p:cNvPr id="3" name="Subtitle"/>
          <p:cNvSpPr>
            <a:spLocks noGrp="1"/>
          </p:cNvSpPr>
          <p:nvPr>
            <p:ph type="body" sz="quarter" idx="10"/>
          </p:nvPr>
        </p:nvSpPr>
        <p:spPr>
          <a:xfrm>
            <a:off x="418644" y="1456898"/>
            <a:ext cx="5408119" cy="92333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Power Apps portals Studio provides a basic interface for creating and configuring an entity list.</a:t>
            </a:r>
          </a:p>
        </p:txBody>
      </p:sp>
      <p:pic>
        <p:nvPicPr>
          <p:cNvPr id="6" name="Picture Placeholder 5">
            <a:extLst>
              <a:ext uri="{FF2B5EF4-FFF2-40B4-BE49-F238E27FC236}">
                <a16:creationId xmlns:a16="http://schemas.microsoft.com/office/drawing/2014/main" id="{CEFE78F8-B3A0-4847-9AF8-22F3A72ABE83}"/>
              </a:ext>
            </a:extLst>
          </p:cNvPr>
          <p:cNvPicPr>
            <a:picLocks noGrp="1" noChangeAspect="1"/>
          </p:cNvPicPr>
          <p:nvPr>
            <p:ph type="pic" sz="quarter" idx="12"/>
          </p:nvPr>
        </p:nvPicPr>
        <p:blipFill>
          <a:blip r:embed="rId3"/>
          <a:srcRect l="12014" r="12014"/>
          <a:stretch>
            <a:fillRect/>
          </a:stretch>
        </p:blipFill>
        <p:spPr>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Views</a:t>
            </a:r>
          </a:p>
        </p:txBody>
      </p:sp>
      <p:sp>
        <p:nvSpPr>
          <p:cNvPr id="9" name="Text Placeholder 8">
            <a:extLst>
              <a:ext uri="{FF2B5EF4-FFF2-40B4-BE49-F238E27FC236}">
                <a16:creationId xmlns:a16="http://schemas.microsoft.com/office/drawing/2014/main" id="{86AEFF85-45C0-43B7-AA55-475366617F6F}"/>
              </a:ext>
            </a:extLst>
          </p:cNvPr>
          <p:cNvSpPr>
            <a:spLocks noGrp="1"/>
          </p:cNvSpPr>
          <p:nvPr>
            <p:ph type="body" sz="quarter" idx="42"/>
          </p:nvPr>
        </p:nvSpPr>
        <p:spPr>
          <a:xfrm>
            <a:off x="418644" y="1456897"/>
            <a:ext cx="5579310" cy="1128821"/>
          </a:xfrm>
        </p:spPr>
        <p:txBody>
          <a:bodyPr wrap="square" anchor="ctr">
            <a:normAutofit/>
          </a:bodyPr>
          <a:lstStyle/>
          <a:p>
            <a:pPr>
              <a:spcAft>
                <a:spcPts val="600"/>
              </a:spcAft>
            </a:pPr>
            <a:r>
              <a:rPr lang="en-US" dirty="0"/>
              <a:t>Selected view(s) define the Common Data Service entity fields, list layout, and the default sort order.</a:t>
            </a:r>
            <a:endParaRPr lang="en-US"/>
          </a:p>
        </p:txBody>
      </p:sp>
      <p:sp>
        <p:nvSpPr>
          <p:cNvPr id="8" name="Text Placeholder 7">
            <a:extLst>
              <a:ext uri="{FF2B5EF4-FFF2-40B4-BE49-F238E27FC236}">
                <a16:creationId xmlns:a16="http://schemas.microsoft.com/office/drawing/2014/main" id="{5C74F3FB-85AA-416D-A945-C8DDF39BD12C}"/>
              </a:ext>
            </a:extLst>
          </p:cNvPr>
          <p:cNvSpPr>
            <a:spLocks noGrp="1"/>
          </p:cNvSpPr>
          <p:nvPr>
            <p:ph type="body" sz="quarter" idx="44"/>
          </p:nvPr>
        </p:nvSpPr>
        <p:spPr>
          <a:xfrm>
            <a:off x="418644" y="2734160"/>
            <a:ext cx="5579310" cy="1128821"/>
          </a:xfrm>
        </p:spPr>
        <p:txBody>
          <a:bodyPr wrap="square" anchor="ctr">
            <a:normAutofit/>
          </a:bodyPr>
          <a:lstStyle/>
          <a:p>
            <a:pPr>
              <a:spcAft>
                <a:spcPts val="600"/>
              </a:spcAft>
            </a:pPr>
            <a:r>
              <a:rPr lang="en-US" b="1" dirty="0"/>
              <a:t>Sorting and pagination</a:t>
            </a:r>
            <a:r>
              <a:rPr lang="en-US" dirty="0"/>
              <a:t> - Sorting is enabled on any of the displayed columns and the page size is configurable.</a:t>
            </a:r>
            <a:endParaRPr lang="en-US"/>
          </a:p>
        </p:txBody>
      </p:sp>
      <p:sp>
        <p:nvSpPr>
          <p:cNvPr id="3" name="Subtitle"/>
          <p:cNvSpPr>
            <a:spLocks noGrp="1"/>
          </p:cNvSpPr>
          <p:nvPr>
            <p:ph type="body" sz="quarter" idx="45"/>
          </p:nvPr>
        </p:nvSpPr>
        <p:spPr>
          <a:xfrm>
            <a:off x="418644" y="4011423"/>
            <a:ext cx="5579310" cy="1128821"/>
          </a:xfrm>
        </p:spPr>
        <p:txBody>
          <a:bodyPr wrap="square" anchor="ctr">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Bef>
                <a:spcPct val="43750"/>
              </a:spcBef>
              <a:spcAft>
                <a:spcPct val="43750"/>
              </a:spcAft>
            </a:pPr>
            <a:r>
              <a:rPr lang="en-US" b="1" dirty="0"/>
              <a:t>Multiple views</a:t>
            </a:r>
            <a:r>
              <a:rPr lang="en-US" dirty="0"/>
              <a:t> - If more than one view has been specified, a drop-down list will be rendered to allow the user to switch between the views.</a:t>
            </a:r>
          </a:p>
        </p:txBody>
      </p:sp>
      <p:pic>
        <p:nvPicPr>
          <p:cNvPr id="14" name="Picture 13">
            <a:extLst>
              <a:ext uri="{FF2B5EF4-FFF2-40B4-BE49-F238E27FC236}">
                <a16:creationId xmlns:a16="http://schemas.microsoft.com/office/drawing/2014/main" id="{85B22557-3579-4AD3-ADA8-0D54BB7C46A3}"/>
              </a:ext>
            </a:extLst>
          </p:cNvPr>
          <p:cNvPicPr>
            <a:picLocks noChangeAspect="1"/>
          </p:cNvPicPr>
          <p:nvPr/>
        </p:nvPicPr>
        <p:blipFill>
          <a:blip r:embed="rId3"/>
          <a:stretch>
            <a:fillRect/>
          </a:stretch>
        </p:blipFill>
        <p:spPr>
          <a:xfrm>
            <a:off x="6349678" y="2472014"/>
            <a:ext cx="5303845" cy="2930374"/>
          </a:xfrm>
          <a:prstGeom prst="rect">
            <a:avLst/>
          </a:prstGeom>
          <a:noFill/>
          <a:ln w="19050">
            <a:no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wrap="square" anchor="t">
            <a:normAutofit/>
          </a:bodyPr>
          <a:lstStyle>
            <a:lvl1pPr>
              <a:defRPr>
                <a:solidFill>
                  <a:schemeClr val="tx1"/>
                </a:solidFill>
              </a:defRPr>
            </a:lvl1pPr>
          </a:lstStyle>
          <a:p>
            <a:r>
              <a:rPr lang="en-US">
                <a:solidFill>
                  <a:srgbClr val="000000"/>
                </a:solidFill>
              </a:rPr>
              <a:t>Configuration – filter and search</a:t>
            </a:r>
          </a:p>
        </p:txBody>
      </p:sp>
      <p:pic>
        <p:nvPicPr>
          <p:cNvPr id="1026" name="Picture 2" descr="Entity list search and filtering">
            <a:extLst>
              <a:ext uri="{FF2B5EF4-FFF2-40B4-BE49-F238E27FC236}">
                <a16:creationId xmlns:a16="http://schemas.microsoft.com/office/drawing/2014/main" id="{9472857F-1F17-4163-AD30-75C76234CB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9100" y="1912462"/>
            <a:ext cx="11341100" cy="3118801"/>
          </a:xfrm>
          <a:prstGeom prst="rect">
            <a:avLst/>
          </a:prstGeom>
          <a:solidFill>
            <a:srgbClr val="FFFFFF"/>
          </a:solidFill>
        </p:spPr>
      </p:pic>
    </p:spTree>
    <p:extLst>
      <p:ext uri="{BB962C8B-B14F-4D97-AF65-F5344CB8AC3E}">
        <p14:creationId xmlns:p14="http://schemas.microsoft.com/office/powerpoint/2010/main" val="236832174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Configuration – Display options</a:t>
            </a:r>
          </a:p>
        </p:txBody>
      </p:sp>
      <p:sp>
        <p:nvSpPr>
          <p:cNvPr id="71" name="Text Placeholder 2">
            <a:extLst>
              <a:ext uri="{FF2B5EF4-FFF2-40B4-BE49-F238E27FC236}">
                <a16:creationId xmlns:a16="http://schemas.microsoft.com/office/drawing/2014/main" id="{82AD4414-7CBD-450D-AE2C-783952CFD771}"/>
              </a:ext>
            </a:extLst>
          </p:cNvPr>
          <p:cNvSpPr>
            <a:spLocks noGrp="1"/>
          </p:cNvSpPr>
          <p:nvPr>
            <p:ph type="body" sz="quarter" idx="42"/>
          </p:nvPr>
        </p:nvSpPr>
        <p:spPr>
          <a:xfrm>
            <a:off x="418644" y="1456897"/>
            <a:ext cx="3659644" cy="4960609"/>
          </a:xfrm>
        </p:spPr>
        <p:txBody>
          <a:bodyPr/>
          <a:lstStyle/>
          <a:p>
            <a:r>
              <a:rPr lang="en-US" dirty="0"/>
              <a:t>Views can be rendered as traditional grid lists, a calendar, or a map. Delivering list content as an OData feed is also supported.</a:t>
            </a:r>
          </a:p>
        </p:txBody>
      </p:sp>
      <p:pic>
        <p:nvPicPr>
          <p:cNvPr id="2050" name="Picture 2" descr="Entity list rendered as map and calendar">
            <a:extLst>
              <a:ext uri="{FF2B5EF4-FFF2-40B4-BE49-F238E27FC236}">
                <a16:creationId xmlns:a16="http://schemas.microsoft.com/office/drawing/2014/main" id="{67A436B7-C57A-41C3-A080-D4BD7C9132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54266" y="1564130"/>
            <a:ext cx="6977290" cy="4709670"/>
          </a:xfrm>
          <a:prstGeom prst="rect">
            <a:avLst/>
          </a:prstGeom>
          <a:solidFill>
            <a:srgbClr val="FFFFFF"/>
          </a:solidFill>
          <a:ln w="19050">
            <a:noFill/>
          </a:ln>
        </p:spPr>
      </p:pic>
    </p:spTree>
    <p:extLst>
      <p:ext uri="{BB962C8B-B14F-4D97-AF65-F5344CB8AC3E}">
        <p14:creationId xmlns:p14="http://schemas.microsoft.com/office/powerpoint/2010/main" val="114978574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Actions</a:t>
            </a:r>
          </a:p>
        </p:txBody>
      </p:sp>
      <p:sp>
        <p:nvSpPr>
          <p:cNvPr id="3" name="Subtitle"/>
          <p:cNvSpPr>
            <a:spLocks noGrp="1"/>
          </p:cNvSpPr>
          <p:nvPr>
            <p:ph type="body" sz="quarter" idx="42"/>
          </p:nvPr>
        </p:nvSpPr>
        <p:spPr>
          <a:xfrm>
            <a:off x="418644" y="1456898"/>
            <a:ext cx="11354712" cy="82443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Aft>
                <a:spcPts val="600"/>
              </a:spcAft>
            </a:pPr>
            <a:r>
              <a:t>Entity lists can have actions associated with them to enable per list commands, like Create and Download (as a Microsoft Excel spreadsheet), or per record commands like View or Edit, and to trigger workflows.</a:t>
            </a:r>
            <a:endParaRPr lang="en-US"/>
          </a:p>
        </p:txBody>
      </p:sp>
      <p:pic>
        <p:nvPicPr>
          <p:cNvPr id="3074" name="Picture 2" descr="Entity list commands">
            <a:extLst>
              <a:ext uri="{FF2B5EF4-FFF2-40B4-BE49-F238E27FC236}">
                <a16:creationId xmlns:a16="http://schemas.microsoft.com/office/drawing/2014/main" id="{25FFAC44-59AF-4427-BCD8-69312A894FC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1522" y="2594019"/>
            <a:ext cx="10048951" cy="3667868"/>
          </a:xfrm>
          <a:prstGeom prst="rect">
            <a:avLst/>
          </a:prstGeom>
          <a:solidFill>
            <a:srgbClr val="FFFFFF"/>
          </a:solidFill>
          <a:ln w="19050">
            <a:noFill/>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Use entity forms to interact with Common Data Service data</a:t>
            </a:r>
          </a:p>
        </p:txBody>
      </p:sp>
      <p:sp>
        <p:nvSpPr>
          <p:cNvPr id="3" name="Subtitle"/>
          <p:cNvSpPr>
            <a:spLocks noGrp="1"/>
          </p:cNvSpPr>
          <p:nvPr>
            <p:ph type="body" sz="quarter" idx="42"/>
          </p:nvPr>
        </p:nvSpPr>
        <p:spPr>
          <a:xfrm>
            <a:off x="418644" y="1456897"/>
            <a:ext cx="3659644"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Entity Forms add the ability for portal pages to interact with records in a specific entity by using a model-driven form definition as a layout template.</a:t>
            </a:r>
          </a:p>
        </p:txBody>
      </p:sp>
      <p:pic>
        <p:nvPicPr>
          <p:cNvPr id="4" name="Picture 3">
            <a:extLst>
              <a:ext uri="{FF2B5EF4-FFF2-40B4-BE49-F238E27FC236}">
                <a16:creationId xmlns:a16="http://schemas.microsoft.com/office/drawing/2014/main" id="{9F571802-1E52-4D73-A96E-47A843757F6F}"/>
              </a:ext>
            </a:extLst>
          </p:cNvPr>
          <p:cNvPicPr>
            <a:picLocks noChangeAspect="1"/>
          </p:cNvPicPr>
          <p:nvPr/>
        </p:nvPicPr>
        <p:blipFill>
          <a:blip r:embed="rId3"/>
          <a:stretch>
            <a:fillRect/>
          </a:stretch>
        </p:blipFill>
        <p:spPr>
          <a:xfrm>
            <a:off x="4432300" y="1887996"/>
            <a:ext cx="7221223" cy="4061937"/>
          </a:xfrm>
          <a:prstGeom prst="rect">
            <a:avLst/>
          </a:prstGeom>
          <a:noFill/>
          <a:ln w="19050">
            <a:noFill/>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Common uses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following table explains the common scenarios where entity forms can be used.</a:t>
            </a:r>
          </a:p>
        </p:txBody>
      </p:sp>
      <p:graphicFrame>
        <p:nvGraphicFramePr>
          <p:cNvPr id="4" name="New Table"/>
          <p:cNvGraphicFramePr>
            <a:graphicFrameLocks noGrp="1"/>
          </p:cNvGraphicFramePr>
          <p:nvPr/>
        </p:nvGraphicFramePr>
        <p:xfrm>
          <a:off x="609600" y="2881630"/>
          <a:ext cx="10972800" cy="3383280"/>
        </p:xfrm>
        <a:graphic>
          <a:graphicData uri="http://schemas.openxmlformats.org/drawingml/2006/table">
            <a:tbl>
              <a:tblPr firstRow="1" bandRow="1">
                <a:tableStyleId>{5C22544A-7EE6-4342-B048-85BDC9FD1C3A}</a:tableStyleId>
              </a:tblPr>
              <a:tblGrid>
                <a:gridCol w="1587500">
                  <a:extLst>
                    <a:ext uri="{9D8B030D-6E8A-4147-A177-3AD203B41FA5}">
                      <a16:colId xmlns:a16="http://schemas.microsoft.com/office/drawing/2014/main" val="20000"/>
                    </a:ext>
                  </a:extLst>
                </a:gridCol>
                <a:gridCol w="9385300">
                  <a:extLst>
                    <a:ext uri="{9D8B030D-6E8A-4147-A177-3AD203B41FA5}">
                      <a16:colId xmlns:a16="http://schemas.microsoft.com/office/drawing/2014/main" val="20001"/>
                    </a:ext>
                  </a:extLst>
                </a:gridCol>
              </a:tblGrid>
              <a:tr h="0">
                <a:tc>
                  <a:txBody>
                    <a:bodyPr/>
                    <a:lstStyle/>
                    <a:p>
                      <a:pPr algn="l"/>
                      <a:r>
                        <a:rPr sz="1200">
                          <a:solidFill>
                            <a:srgbClr val="FFFFFF"/>
                          </a:solidFill>
                        </a:rPr>
                        <a:t>Scenario</a:t>
                      </a:r>
                    </a:p>
                  </a:txBody>
                  <a:tcPr/>
                </a:tc>
                <a:tc>
                  <a:txBody>
                    <a:bodyPr/>
                    <a:lstStyle/>
                    <a:p>
                      <a:pPr algn="l"/>
                      <a:r>
                        <a:rPr sz="1200">
                          <a:solidFill>
                            <a:srgbClr val="FFFFFF"/>
                          </a:solidFill>
                        </a:rPr>
                        <a:t>Description</a:t>
                      </a:r>
                    </a:p>
                  </a:txBody>
                  <a:tcPr/>
                </a:tc>
                <a:extLst>
                  <a:ext uri="{0D108BD9-81ED-4DB2-BD59-A6C34878D82A}">
                    <a16:rowId xmlns:a16="http://schemas.microsoft.com/office/drawing/2014/main" val="10000"/>
                  </a:ext>
                </a:extLst>
              </a:tr>
              <a:tr h="0">
                <a:tc>
                  <a:txBody>
                    <a:bodyPr/>
                    <a:lstStyle/>
                    <a:p>
                      <a:pPr algn="l"/>
                      <a:r>
                        <a:rPr sz="1200">
                          <a:solidFill>
                            <a:srgbClr val="000000"/>
                          </a:solidFill>
                        </a:rPr>
                        <a:t>Layout</a:t>
                      </a:r>
                    </a:p>
                  </a:txBody>
                  <a:tcPr/>
                </a:tc>
                <a:tc>
                  <a:txBody>
                    <a:bodyPr/>
                    <a:lstStyle/>
                    <a:p>
                      <a:pPr algn="l"/>
                      <a:r>
                        <a:rPr sz="1200">
                          <a:solidFill>
                            <a:srgbClr val="000000"/>
                          </a:solidFill>
                        </a:rPr>
                        <a:t>Entity forms can be configured and used in read-only mode as a layout mechanism. Think of entity forms as informational pages about employees, products, or any other Common Data Service entity. For example, you might have a custom entity in your Common Data Service instance that describes open positions that are available within your organization. Instead of crafting a special template to render the page, you can create a separate model-driven form for the entity, create a new webpage by using portals Studio, and then add an Entity Form component to the page. Any published changes in a form layout in a model-driven app will automatically apply to the webpage.</a:t>
                      </a:r>
                    </a:p>
                  </a:txBody>
                  <a:tcPr/>
                </a:tc>
                <a:extLst>
                  <a:ext uri="{0D108BD9-81ED-4DB2-BD59-A6C34878D82A}">
                    <a16:rowId xmlns:a16="http://schemas.microsoft.com/office/drawing/2014/main" val="10001"/>
                  </a:ext>
                </a:extLst>
              </a:tr>
              <a:tr h="0">
                <a:tc>
                  <a:txBody>
                    <a:bodyPr/>
                    <a:lstStyle/>
                    <a:p>
                      <a:pPr algn="l"/>
                      <a:r>
                        <a:rPr sz="1200">
                          <a:solidFill>
                            <a:srgbClr val="000000"/>
                          </a:solidFill>
                        </a:rPr>
                        <a:t>Information capture</a:t>
                      </a:r>
                    </a:p>
                  </a:txBody>
                  <a:tcPr/>
                </a:tc>
                <a:tc>
                  <a:txBody>
                    <a:bodyPr/>
                    <a:lstStyle/>
                    <a:p>
                      <a:pPr algn="l"/>
                      <a:r>
                        <a:rPr sz="1200">
                          <a:solidFill>
                            <a:srgbClr val="000000"/>
                          </a:solidFill>
                        </a:rPr>
                        <a:t>Forms can be used on the portal for data capture from anonymous or authenticated users. For example, a simple lead entity form might be rendered on a Contact Us page to record anonymous requests as leads in Dynamics 365 Sales. For authenticated users, a portal might use a survey page to collect product feedback from customers into a custom Product Feedback entity.</a:t>
                      </a:r>
                    </a:p>
                  </a:txBody>
                  <a:tcPr/>
                </a:tc>
                <a:extLst>
                  <a:ext uri="{0D108BD9-81ED-4DB2-BD59-A6C34878D82A}">
                    <a16:rowId xmlns:a16="http://schemas.microsoft.com/office/drawing/2014/main" val="10002"/>
                  </a:ext>
                </a:extLst>
              </a:tr>
              <a:tr h="0">
                <a:tc>
                  <a:txBody>
                    <a:bodyPr/>
                    <a:lstStyle/>
                    <a:p>
                      <a:pPr algn="l"/>
                      <a:r>
                        <a:rPr sz="1200">
                          <a:solidFill>
                            <a:srgbClr val="000000"/>
                          </a:solidFill>
                        </a:rPr>
                        <a:t>Record management</a:t>
                      </a:r>
                    </a:p>
                  </a:txBody>
                  <a:tcPr/>
                </a:tc>
                <a:tc>
                  <a:txBody>
                    <a:bodyPr/>
                    <a:lstStyle/>
                    <a:p>
                      <a:pPr algn="l"/>
                      <a:r>
                        <a:rPr sz="1200">
                          <a:solidFill>
                            <a:srgbClr val="000000"/>
                          </a:solidFill>
                        </a:rPr>
                        <a:t>Typically used in authenticated scenarios, entity forms allow various combinations of Create, Retrieve, Update, and Delete (CRUD) operations on an entity to be defined within a set of related webpages. For example, customers can retrieve and read their own cases and create new ones, partners can edit their company profiles, and employees can view the list of assets that are allocated to them by the company.</a:t>
                      </a:r>
                    </a:p>
                  </a:txBody>
                  <a:tcPr/>
                </a:tc>
                <a:extLst>
                  <a:ext uri="{0D108BD9-81ED-4DB2-BD59-A6C34878D82A}">
                    <a16:rowId xmlns:a16="http://schemas.microsoft.com/office/drawing/2014/main" val="10003"/>
                  </a:ext>
                </a:extLst>
              </a:tr>
              <a:tr h="0">
                <a:tc>
                  <a:txBody>
                    <a:bodyPr/>
                    <a:lstStyle/>
                    <a:p>
                      <a:pPr algn="l"/>
                      <a:r>
                        <a:rPr sz="1200">
                          <a:solidFill>
                            <a:srgbClr val="000000"/>
                          </a:solidFill>
                        </a:rPr>
                        <a:t>Web apps</a:t>
                      </a:r>
                    </a:p>
                  </a:txBody>
                  <a:tcPr/>
                </a:tc>
                <a:tc>
                  <a:txBody>
                    <a:bodyPr/>
                    <a:lstStyle/>
                    <a:p>
                      <a:pPr algn="l"/>
                      <a:r>
                        <a:rPr sz="1200">
                          <a:solidFill>
                            <a:srgbClr val="000000"/>
                          </a:solidFill>
                        </a:rPr>
                        <a:t>Entity forms, when used in conjunction with entity lists and subgrids, and with the functionality extended by JavaScript, allow developers to build complete web applications.</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wrap="square" anchor="t">
            <a:normAutofit/>
          </a:bodyPr>
          <a:lstStyle>
            <a:lvl1pPr>
              <a:defRPr>
                <a:solidFill>
                  <a:schemeClr val="tx1"/>
                </a:solidFill>
              </a:defRPr>
            </a:lvl1pPr>
          </a:lstStyle>
          <a:p>
            <a:r>
              <a:rPr lang="en-US"/>
              <a:t>Create an entity form</a:t>
            </a:r>
          </a:p>
        </p:txBody>
      </p:sp>
      <p:pic>
        <p:nvPicPr>
          <p:cNvPr id="4" name="Picture 3">
            <a:extLst>
              <a:ext uri="{FF2B5EF4-FFF2-40B4-BE49-F238E27FC236}">
                <a16:creationId xmlns:a16="http://schemas.microsoft.com/office/drawing/2014/main" id="{0A17F2CA-C79E-4776-B8F8-5E9B46DB48CC}"/>
              </a:ext>
            </a:extLst>
          </p:cNvPr>
          <p:cNvPicPr>
            <a:picLocks noChangeAspect="1"/>
          </p:cNvPicPr>
          <p:nvPr/>
        </p:nvPicPr>
        <p:blipFill>
          <a:blip r:embed="rId3"/>
          <a:stretch>
            <a:fillRect/>
          </a:stretch>
        </p:blipFill>
        <p:spPr>
          <a:xfrm>
            <a:off x="1461120" y="1120690"/>
            <a:ext cx="9256313" cy="5206675"/>
          </a:xfrm>
          <a:prstGeom prst="rect">
            <a:avLst/>
          </a:prstGeom>
          <a:noFill/>
          <a:ln w="19050">
            <a:noFill/>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a:t>Module agenda</a:t>
            </a:r>
            <a:endParaRPr lang="en-US"/>
          </a:p>
        </p:txBody>
      </p:sp>
      <p:pic>
        <p:nvPicPr>
          <p:cNvPr id="6" name="Picture 5" descr="Icon of a document">
            <a:extLst>
              <a:ext uri="{FF2B5EF4-FFF2-40B4-BE49-F238E27FC236}">
                <a16:creationId xmlns:a16="http://schemas.microsoft.com/office/drawing/2014/main" id="{A7E9D13F-47A9-4F8C-8BA6-95B38A7842E4}"/>
              </a:ext>
            </a:extLst>
          </p:cNvPr>
          <p:cNvPicPr>
            <a:picLocks noChangeAspect="1"/>
          </p:cNvPicPr>
          <p:nvPr/>
        </p:nvPicPr>
        <p:blipFill>
          <a:blip r:embed="rId3"/>
          <a:stretch>
            <a:fillRect/>
          </a:stretch>
        </p:blipFill>
        <p:spPr>
          <a:xfrm>
            <a:off x="3620382" y="688975"/>
            <a:ext cx="1002792" cy="1002792"/>
          </a:xfrm>
          <a:prstGeom prst="rect">
            <a:avLst/>
          </a:prstGeom>
        </p:spPr>
      </p:pic>
      <p:sp>
        <p:nvSpPr>
          <p:cNvPr id="11" name="TextBox 10">
            <a:extLst>
              <a:ext uri="{FF2B5EF4-FFF2-40B4-BE49-F238E27FC236}">
                <a16:creationId xmlns:a16="http://schemas.microsoft.com/office/drawing/2014/main" id="{804A8C65-A183-4B94-8E3D-869CD93F6738}"/>
              </a:ext>
            </a:extLst>
          </p:cNvPr>
          <p:cNvSpPr txBox="1"/>
          <p:nvPr/>
        </p:nvSpPr>
        <p:spPr>
          <a:xfrm>
            <a:off x="4940301" y="958424"/>
            <a:ext cx="6731000" cy="369332"/>
          </a:xfrm>
          <a:prstGeom prst="rect">
            <a:avLst/>
          </a:prstGeom>
          <a:noFill/>
        </p:spPr>
        <p:txBody>
          <a:bodyPr wrap="square" lIns="0" tIns="0" rIns="0" bIns="0" rtlCol="0" anchor="ctr">
            <a:spAutoFit/>
          </a:bodyPr>
          <a:lstStyle/>
          <a:p>
            <a:r>
              <a:rPr lang="en-US" sz="2400" dirty="0"/>
              <a:t>Introduction to Power Apps portals</a:t>
            </a:r>
          </a:p>
        </p:txBody>
      </p:sp>
      <p:pic>
        <p:nvPicPr>
          <p:cNvPr id="7" name="Picture 6" descr="Icon of a gear and a wrench going across it">
            <a:extLst>
              <a:ext uri="{FF2B5EF4-FFF2-40B4-BE49-F238E27FC236}">
                <a16:creationId xmlns:a16="http://schemas.microsoft.com/office/drawing/2014/main" id="{16EFDAD3-6329-4BA1-8E5F-76F9AD94B0BD}"/>
              </a:ext>
            </a:extLst>
          </p:cNvPr>
          <p:cNvPicPr>
            <a:picLocks noChangeAspect="1"/>
          </p:cNvPicPr>
          <p:nvPr/>
        </p:nvPicPr>
        <p:blipFill>
          <a:blip r:embed="rId4"/>
          <a:stretch>
            <a:fillRect/>
          </a:stretch>
        </p:blipFill>
        <p:spPr>
          <a:xfrm>
            <a:off x="3621024" y="2160904"/>
            <a:ext cx="1002792" cy="1002792"/>
          </a:xfrm>
          <a:prstGeom prst="rect">
            <a:avLst/>
          </a:prstGeom>
        </p:spPr>
      </p:pic>
      <p:sp>
        <p:nvSpPr>
          <p:cNvPr id="15" name="TextBox 14">
            <a:extLst>
              <a:ext uri="{FF2B5EF4-FFF2-40B4-BE49-F238E27FC236}">
                <a16:creationId xmlns:a16="http://schemas.microsoft.com/office/drawing/2014/main" id="{193AA708-F2D5-4F9B-A28C-C9C3E5DD73A9}"/>
              </a:ext>
            </a:extLst>
          </p:cNvPr>
          <p:cNvSpPr txBox="1"/>
          <p:nvPr/>
        </p:nvSpPr>
        <p:spPr>
          <a:xfrm>
            <a:off x="4940301" y="2273446"/>
            <a:ext cx="6731000" cy="738664"/>
          </a:xfrm>
          <a:prstGeom prst="rect">
            <a:avLst/>
          </a:prstGeom>
          <a:noFill/>
        </p:spPr>
        <p:txBody>
          <a:bodyPr wrap="square" lIns="0" tIns="0" rIns="0" bIns="0" rtlCol="0" anchor="ctr">
            <a:spAutoFit/>
          </a:bodyPr>
          <a:lstStyle/>
          <a:p>
            <a:r>
              <a:rPr lang="en-US" sz="2400" dirty="0"/>
              <a:t>Access Common Data Service in Power Apps portals</a:t>
            </a:r>
          </a:p>
        </p:txBody>
      </p:sp>
      <p:sp>
        <p:nvSpPr>
          <p:cNvPr id="12" name="TextBox 11">
            <a:extLst>
              <a:ext uri="{FF2B5EF4-FFF2-40B4-BE49-F238E27FC236}">
                <a16:creationId xmlns:a16="http://schemas.microsoft.com/office/drawing/2014/main" id="{5BAA77CD-959F-4241-8DBD-59D717882154}"/>
              </a:ext>
            </a:extLst>
          </p:cNvPr>
          <p:cNvSpPr txBox="1"/>
          <p:nvPr/>
        </p:nvSpPr>
        <p:spPr>
          <a:xfrm>
            <a:off x="4917723" y="3957800"/>
            <a:ext cx="6731000" cy="369332"/>
          </a:xfrm>
          <a:prstGeom prst="rect">
            <a:avLst/>
          </a:prstGeom>
          <a:noFill/>
        </p:spPr>
        <p:txBody>
          <a:bodyPr wrap="square" lIns="0" tIns="0" rIns="0" bIns="0" rtlCol="0" anchor="ctr">
            <a:spAutoFit/>
          </a:bodyPr>
          <a:lstStyle/>
          <a:p>
            <a:r>
              <a:rPr lang="en-US" sz="2400" dirty="0"/>
              <a:t>Extend Power Apps portals</a:t>
            </a:r>
          </a:p>
        </p:txBody>
      </p:sp>
      <p:sp>
        <p:nvSpPr>
          <p:cNvPr id="13" name="TextBox 12">
            <a:extLst>
              <a:ext uri="{FF2B5EF4-FFF2-40B4-BE49-F238E27FC236}">
                <a16:creationId xmlns:a16="http://schemas.microsoft.com/office/drawing/2014/main" id="{C0162EB4-A780-453F-8C19-D8F1D03E2FDF}"/>
              </a:ext>
            </a:extLst>
          </p:cNvPr>
          <p:cNvSpPr txBox="1"/>
          <p:nvPr/>
        </p:nvSpPr>
        <p:spPr>
          <a:xfrm>
            <a:off x="4940301" y="5457489"/>
            <a:ext cx="6731000" cy="369332"/>
          </a:xfrm>
          <a:prstGeom prst="rect">
            <a:avLst/>
          </a:prstGeom>
          <a:noFill/>
        </p:spPr>
        <p:txBody>
          <a:bodyPr wrap="square" lIns="0" tIns="0" rIns="0" bIns="0" rtlCol="0" anchor="ctr">
            <a:spAutoFit/>
          </a:bodyPr>
          <a:lstStyle/>
          <a:p>
            <a:r>
              <a:rPr lang="en-US" sz="2400" dirty="0"/>
              <a:t>Build custom Power Apps portals web templates</a:t>
            </a:r>
          </a:p>
        </p:txBody>
      </p:sp>
      <p:pic>
        <p:nvPicPr>
          <p:cNvPr id="2" name="Picture 1" descr="Shape, icon, circle&#10;&#10;Description automatically generated">
            <a:extLst>
              <a:ext uri="{FF2B5EF4-FFF2-40B4-BE49-F238E27FC236}">
                <a16:creationId xmlns:a16="http://schemas.microsoft.com/office/drawing/2014/main" id="{C2050700-8A4B-4A2E-8F68-B32E637E75EC}"/>
              </a:ext>
            </a:extLst>
          </p:cNvPr>
          <p:cNvPicPr>
            <a:picLocks noChangeAspect="1"/>
          </p:cNvPicPr>
          <p:nvPr/>
        </p:nvPicPr>
        <p:blipFill>
          <a:blip r:embed="rId5"/>
          <a:stretch>
            <a:fillRect/>
          </a:stretch>
        </p:blipFill>
        <p:spPr>
          <a:xfrm>
            <a:off x="3639312" y="3657600"/>
            <a:ext cx="987552" cy="981456"/>
          </a:xfrm>
          <a:prstGeom prst="rect">
            <a:avLst/>
          </a:prstGeom>
        </p:spPr>
      </p:pic>
      <p:pic>
        <p:nvPicPr>
          <p:cNvPr id="4" name="Picture 3" descr="A close up of a clock&#10;&#10;Description automatically generated">
            <a:extLst>
              <a:ext uri="{FF2B5EF4-FFF2-40B4-BE49-F238E27FC236}">
                <a16:creationId xmlns:a16="http://schemas.microsoft.com/office/drawing/2014/main" id="{B5B273D4-FEBC-4435-9CE3-4A5C3C88E01E}"/>
              </a:ext>
            </a:extLst>
          </p:cNvPr>
          <p:cNvPicPr>
            <a:picLocks noChangeAspect="1"/>
          </p:cNvPicPr>
          <p:nvPr/>
        </p:nvPicPr>
        <p:blipFill>
          <a:blip r:embed="rId6"/>
          <a:stretch>
            <a:fillRect/>
          </a:stretch>
        </p:blipFill>
        <p:spPr>
          <a:xfrm>
            <a:off x="3657600" y="5129784"/>
            <a:ext cx="987552" cy="981456"/>
          </a:xfrm>
          <a:prstGeom prst="rect">
            <a:avLst/>
          </a:prstGeom>
        </p:spPr>
      </p:pic>
    </p:spTree>
    <p:extLst>
      <p:ext uri="{BB962C8B-B14F-4D97-AF65-F5344CB8AC3E}">
        <p14:creationId xmlns:p14="http://schemas.microsoft.com/office/powerpoint/2010/main" val="162263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Mode</a:t>
            </a:r>
          </a:p>
        </p:txBody>
      </p:sp>
      <p:sp>
        <p:nvSpPr>
          <p:cNvPr id="6" name="Text Placeholder 5">
            <a:extLst>
              <a:ext uri="{FF2B5EF4-FFF2-40B4-BE49-F238E27FC236}">
                <a16:creationId xmlns:a16="http://schemas.microsoft.com/office/drawing/2014/main" id="{49011C0A-2870-44B8-8E55-5AE796B3A622}"/>
              </a:ext>
            </a:extLst>
          </p:cNvPr>
          <p:cNvSpPr>
            <a:spLocks noGrp="1"/>
          </p:cNvSpPr>
          <p:nvPr>
            <p:ph type="body" sz="quarter" idx="18"/>
          </p:nvPr>
        </p:nvSpPr>
        <p:spPr>
          <a:xfrm>
            <a:off x="418643" y="1168400"/>
            <a:ext cx="11341267" cy="307777"/>
          </a:xfrm>
        </p:spPr>
        <p:txBody>
          <a:bodyPr/>
          <a:lstStyle/>
          <a:p>
            <a:r>
              <a:rPr lang="en-US" dirty="0"/>
              <a:t>The form mode can be </a:t>
            </a:r>
            <a:r>
              <a:rPr lang="en-US" b="1" dirty="0"/>
              <a:t>Read Only</a:t>
            </a:r>
            <a:r>
              <a:rPr lang="en-US" dirty="0"/>
              <a:t>, </a:t>
            </a:r>
            <a:r>
              <a:rPr lang="en-US" b="1" dirty="0"/>
              <a:t>Insert</a:t>
            </a:r>
            <a:r>
              <a:rPr lang="en-US" dirty="0"/>
              <a:t>, or </a:t>
            </a:r>
            <a:r>
              <a:rPr lang="en-US" b="1" dirty="0"/>
              <a:t>Edit</a:t>
            </a:r>
            <a:r>
              <a:rPr lang="en-US" dirty="0"/>
              <a:t>.</a:t>
            </a:r>
          </a:p>
        </p:txBody>
      </p:sp>
      <p:sp>
        <p:nvSpPr>
          <p:cNvPr id="3" name="Subtitle"/>
          <p:cNvSpPr>
            <a:spLocks noGrp="1"/>
          </p:cNvSpPr>
          <p:nvPr>
            <p:ph type="body" sz="quarter" idx="11"/>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1"/>
            <a:r>
              <a:rPr lang="en-US" b="1" dirty="0"/>
              <a:t>Query String</a:t>
            </a:r>
            <a:r>
              <a:rPr lang="en-US" dirty="0"/>
              <a:t> - This setting is default when you are creating an entity form in portals Studio.</a:t>
            </a:r>
            <a:endParaRPr dirty="0"/>
          </a:p>
        </p:txBody>
      </p:sp>
      <p:sp>
        <p:nvSpPr>
          <p:cNvPr id="4" name="Text Placeholder 3">
            <a:extLst>
              <a:ext uri="{FF2B5EF4-FFF2-40B4-BE49-F238E27FC236}">
                <a16:creationId xmlns:a16="http://schemas.microsoft.com/office/drawing/2014/main" id="{C0023FF7-8C63-4812-A713-1F2951934419}"/>
              </a:ext>
            </a:extLst>
          </p:cNvPr>
          <p:cNvSpPr>
            <a:spLocks noGrp="1"/>
          </p:cNvSpPr>
          <p:nvPr>
            <p:ph type="body" sz="quarter" idx="15"/>
          </p:nvPr>
        </p:nvSpPr>
        <p:spPr/>
        <p:txBody>
          <a:bodyPr/>
          <a:lstStyle/>
          <a:p>
            <a:r>
              <a:rPr lang="en-US" b="1" dirty="0"/>
              <a:t>Current Portal User</a:t>
            </a:r>
            <a:r>
              <a:rPr lang="en-US" dirty="0"/>
              <a:t> - When this option is selected, the form will load the information from the current portal user record without using additional information from the page URL. </a:t>
            </a:r>
          </a:p>
        </p:txBody>
      </p:sp>
      <p:sp>
        <p:nvSpPr>
          <p:cNvPr id="5" name="Text Placeholder 4">
            <a:extLst>
              <a:ext uri="{FF2B5EF4-FFF2-40B4-BE49-F238E27FC236}">
                <a16:creationId xmlns:a16="http://schemas.microsoft.com/office/drawing/2014/main" id="{7148A432-BF44-4A47-B877-C2DE6889364D}"/>
              </a:ext>
            </a:extLst>
          </p:cNvPr>
          <p:cNvSpPr>
            <a:spLocks noGrp="1"/>
          </p:cNvSpPr>
          <p:nvPr>
            <p:ph type="body" sz="quarter" idx="17"/>
          </p:nvPr>
        </p:nvSpPr>
        <p:spPr/>
        <p:txBody>
          <a:bodyPr/>
          <a:lstStyle/>
          <a:p>
            <a:r>
              <a:rPr lang="en-US" b="1" dirty="0"/>
              <a:t>Record Associated to Current Portal User</a:t>
            </a:r>
            <a:r>
              <a:rPr lang="en-US" dirty="0"/>
              <a:t> - Selecting this option allows you to edit associated records, such as the current user's parent account details.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Configure the entity form</a:t>
            </a:r>
          </a:p>
        </p:txBody>
      </p:sp>
      <p:sp>
        <p:nvSpPr>
          <p:cNvPr id="3" name="Subtitle"/>
          <p:cNvSpPr>
            <a:spLocks noGrp="1"/>
          </p:cNvSpPr>
          <p:nvPr>
            <p:ph type="body" sz="quarter" idx="42"/>
          </p:nvPr>
        </p:nvSpPr>
        <p:spPr>
          <a:xfrm>
            <a:off x="418644" y="1456897"/>
            <a:ext cx="1682005" cy="4067603"/>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Additional configuration options to control form appearance and behavior are available within portals Studio.</a:t>
            </a:r>
          </a:p>
        </p:txBody>
      </p:sp>
      <p:pic>
        <p:nvPicPr>
          <p:cNvPr id="4" name="Picture 3">
            <a:extLst>
              <a:ext uri="{FF2B5EF4-FFF2-40B4-BE49-F238E27FC236}">
                <a16:creationId xmlns:a16="http://schemas.microsoft.com/office/drawing/2014/main" id="{2A04E4FD-F108-499F-B893-326FB6BC19FB}"/>
              </a:ext>
            </a:extLst>
          </p:cNvPr>
          <p:cNvPicPr>
            <a:picLocks noChangeAspect="1"/>
          </p:cNvPicPr>
          <p:nvPr/>
        </p:nvPicPr>
        <p:blipFill>
          <a:blip r:embed="rId3"/>
          <a:stretch>
            <a:fillRect/>
          </a:stretch>
        </p:blipFill>
        <p:spPr>
          <a:xfrm>
            <a:off x="2261286" y="1168942"/>
            <a:ext cx="9512070" cy="5108290"/>
          </a:xfrm>
          <a:prstGeom prst="rect">
            <a:avLst/>
          </a:prstGeom>
          <a:noFill/>
          <a:ln w="19050">
            <a:noFill/>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Additional entity form settings</a:t>
            </a:r>
          </a:p>
        </p:txBody>
      </p:sp>
      <p:sp>
        <p:nvSpPr>
          <p:cNvPr id="3" name="Subtitle"/>
          <p:cNvSpPr>
            <a:spLocks noGrp="1"/>
          </p:cNvSpPr>
          <p:nvPr>
            <p:ph type="body" sz="quarter" idx="42"/>
          </p:nvPr>
        </p:nvSpPr>
        <p:spPr>
          <a:xfrm>
            <a:off x="418644" y="1456897"/>
            <a:ext cx="1731432" cy="4067603"/>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Additional configuration settings are available for entity forms in the Portal Management app.</a:t>
            </a:r>
          </a:p>
        </p:txBody>
      </p:sp>
      <p:pic>
        <p:nvPicPr>
          <p:cNvPr id="4" name="Picture 3">
            <a:extLst>
              <a:ext uri="{FF2B5EF4-FFF2-40B4-BE49-F238E27FC236}">
                <a16:creationId xmlns:a16="http://schemas.microsoft.com/office/drawing/2014/main" id="{2F1F7D32-1A88-432A-A294-6DAA5564FB43}"/>
              </a:ext>
            </a:extLst>
          </p:cNvPr>
          <p:cNvPicPr>
            <a:picLocks noChangeAspect="1"/>
          </p:cNvPicPr>
          <p:nvPr/>
        </p:nvPicPr>
        <p:blipFill rotWithShape="1">
          <a:blip r:embed="rId3"/>
          <a:srcRect b="5538"/>
          <a:stretch/>
        </p:blipFill>
        <p:spPr>
          <a:xfrm>
            <a:off x="2323072" y="1168942"/>
            <a:ext cx="9506538" cy="5133004"/>
          </a:xfrm>
          <a:prstGeom prst="rect">
            <a:avLst/>
          </a:prstGeom>
          <a:noFill/>
          <a:ln w="19050">
            <a:noFill/>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wrap="square" anchor="t">
            <a:normAutofit/>
          </a:bodyPr>
          <a:lstStyle>
            <a:lvl1pPr>
              <a:defRPr>
                <a:solidFill>
                  <a:schemeClr val="tx1"/>
                </a:solidFill>
              </a:defRPr>
            </a:lvl1pPr>
          </a:lstStyle>
          <a:p>
            <a:r>
              <a:rPr lang="en-US"/>
              <a:t>Additional entity form settings</a:t>
            </a:r>
          </a:p>
        </p:txBody>
      </p:sp>
      <p:pic>
        <p:nvPicPr>
          <p:cNvPr id="7" name="Picture 6">
            <a:extLst>
              <a:ext uri="{FF2B5EF4-FFF2-40B4-BE49-F238E27FC236}">
                <a16:creationId xmlns:a16="http://schemas.microsoft.com/office/drawing/2014/main" id="{D42C8CC3-1F79-41AA-AD5D-B8B08E3FE6AB}"/>
              </a:ext>
            </a:extLst>
          </p:cNvPr>
          <p:cNvPicPr>
            <a:picLocks noChangeAspect="1"/>
          </p:cNvPicPr>
          <p:nvPr/>
        </p:nvPicPr>
        <p:blipFill>
          <a:blip r:embed="rId3"/>
          <a:stretch>
            <a:fillRect/>
          </a:stretch>
        </p:blipFill>
        <p:spPr>
          <a:xfrm>
            <a:off x="2088292" y="1435099"/>
            <a:ext cx="7241059" cy="5060361"/>
          </a:xfrm>
          <a:prstGeom prst="rect">
            <a:avLst/>
          </a:prstGeom>
          <a:noFill/>
        </p:spPr>
      </p:pic>
    </p:spTree>
    <p:extLst>
      <p:ext uri="{BB962C8B-B14F-4D97-AF65-F5344CB8AC3E}">
        <p14:creationId xmlns:p14="http://schemas.microsoft.com/office/powerpoint/2010/main" val="10451073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Configuration</a:t>
            </a:r>
          </a:p>
        </p:txBody>
      </p:sp>
      <p:sp>
        <p:nvSpPr>
          <p:cNvPr id="3" name="Subtitle"/>
          <p:cNvSpPr>
            <a:spLocks noGrp="1"/>
          </p:cNvSpPr>
          <p:nvPr>
            <p:ph type="body" sz="quarter" idx="42"/>
          </p:nvPr>
        </p:nvSpPr>
        <p:spPr>
          <a:xfrm>
            <a:off x="418643" y="1456897"/>
            <a:ext cx="11354713" cy="265790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gn="l"/>
            <a:r>
              <a:rPr lang="en-US" b="1" i="0" dirty="0">
                <a:solidFill>
                  <a:srgbClr val="171717"/>
                </a:solidFill>
                <a:effectLst/>
                <a:latin typeface="Segoe UI" panose="020B0502040204020203" pitchFamily="34" charset="0"/>
              </a:rPr>
              <a:t>Form options</a:t>
            </a:r>
          </a:p>
          <a:p>
            <a:pPr algn="l"/>
            <a:r>
              <a:rPr lang="en-US" b="0" i="0" dirty="0">
                <a:solidFill>
                  <a:srgbClr val="171717"/>
                </a:solidFill>
                <a:effectLst/>
                <a:latin typeface="Segoe UI" panose="020B0502040204020203" pitchFamily="34" charset="0"/>
              </a:rPr>
              <a:t>Most form options support customization of the Cascading Style Sheets (CSS) elements to change visual appearance. Text elements such as labels, messages, and tooltips can be specified in multiple languages. For example, the default message after the form submission is "Saved," but it can be customized for each of the enabled portal languages.</a:t>
            </a:r>
          </a:p>
          <a:p>
            <a:pPr algn="l"/>
            <a:r>
              <a:rPr lang="en-US" b="0" i="0" dirty="0">
                <a:solidFill>
                  <a:srgbClr val="171717"/>
                </a:solidFill>
                <a:effectLst/>
                <a:latin typeface="Segoe UI" panose="020B0502040204020203" pitchFamily="34" charset="0"/>
              </a:rPr>
              <a:t>Another form option includes </a:t>
            </a:r>
            <a:r>
              <a:rPr lang="en-US" b="1" i="0" dirty="0">
                <a:solidFill>
                  <a:srgbClr val="171717"/>
                </a:solidFill>
                <a:effectLst/>
                <a:latin typeface="Segoe UI" panose="020B0502040204020203" pitchFamily="34" charset="0"/>
              </a:rPr>
              <a:t>Control validation behavior</a:t>
            </a:r>
            <a:r>
              <a:rPr lang="en-US" b="0" i="0" dirty="0">
                <a:solidFill>
                  <a:srgbClr val="171717"/>
                </a:solidFill>
                <a:effectLst/>
                <a:latin typeface="Segoe UI" panose="020B0502040204020203" pitchFamily="34" charset="0"/>
              </a:rPr>
              <a:t>, where you can determine whether to mark all fields as required regardless of the form setting, for example.</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Configuration</a:t>
            </a:r>
          </a:p>
        </p:txBody>
      </p:sp>
      <p:sp>
        <p:nvSpPr>
          <p:cNvPr id="3" name="Subtitle"/>
          <p:cNvSpPr>
            <a:spLocks noGrp="1"/>
          </p:cNvSpPr>
          <p:nvPr>
            <p:ph type="body" sz="quarter" idx="42"/>
          </p:nvPr>
        </p:nvSpPr>
        <p:spPr>
          <a:xfrm>
            <a:off x="418644" y="1456897"/>
            <a:ext cx="3523161" cy="1128821"/>
          </a:xfrm>
        </p:spPr>
        <p:txBody>
          <a:bodyPr wrap="square" anchor="ctr">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Aft>
                <a:spcPts val="600"/>
              </a:spcAft>
            </a:pPr>
            <a:r>
              <a:rPr lang="en-US" b="1" i="0">
                <a:effectLst/>
              </a:rPr>
              <a:t>Additional settings</a:t>
            </a:r>
          </a:p>
        </p:txBody>
      </p:sp>
      <p:sp>
        <p:nvSpPr>
          <p:cNvPr id="4" name="Text Placeholder 3">
            <a:extLst>
              <a:ext uri="{FF2B5EF4-FFF2-40B4-BE49-F238E27FC236}">
                <a16:creationId xmlns:a16="http://schemas.microsoft.com/office/drawing/2014/main" id="{0DC27E19-01DA-4F57-8A5F-01AB31E566AC}"/>
              </a:ext>
            </a:extLst>
          </p:cNvPr>
          <p:cNvSpPr>
            <a:spLocks noGrp="1"/>
          </p:cNvSpPr>
          <p:nvPr>
            <p:ph type="body" sz="quarter" idx="44"/>
          </p:nvPr>
        </p:nvSpPr>
        <p:spPr>
          <a:xfrm>
            <a:off x="418644" y="2734160"/>
            <a:ext cx="3523161" cy="1128821"/>
          </a:xfrm>
        </p:spPr>
        <p:txBody>
          <a:bodyPr wrap="square" anchor="ctr">
            <a:normAutofit/>
          </a:bodyPr>
          <a:lstStyle/>
          <a:p>
            <a:pPr>
              <a:spcAft>
                <a:spcPts val="600"/>
              </a:spcAft>
            </a:pPr>
            <a:r>
              <a:rPr lang="en-US" b="1" i="0">
                <a:effectLst/>
              </a:rPr>
              <a:t>Associate current portal user on insert</a:t>
            </a:r>
            <a:r>
              <a:rPr lang="en-US" b="0" i="0">
                <a:effectLst/>
              </a:rPr>
              <a:t> </a:t>
            </a:r>
            <a:endParaRPr lang="en-US"/>
          </a:p>
        </p:txBody>
      </p:sp>
      <p:sp>
        <p:nvSpPr>
          <p:cNvPr id="5" name="Text Placeholder 4">
            <a:extLst>
              <a:ext uri="{FF2B5EF4-FFF2-40B4-BE49-F238E27FC236}">
                <a16:creationId xmlns:a16="http://schemas.microsoft.com/office/drawing/2014/main" id="{B18ED3BC-D53F-4F9C-88FC-8A568ED9F9A9}"/>
              </a:ext>
            </a:extLst>
          </p:cNvPr>
          <p:cNvSpPr>
            <a:spLocks noGrp="1"/>
          </p:cNvSpPr>
          <p:nvPr>
            <p:ph type="body" sz="quarter" idx="45"/>
          </p:nvPr>
        </p:nvSpPr>
        <p:spPr>
          <a:xfrm>
            <a:off x="418644" y="4011423"/>
            <a:ext cx="3523161" cy="1128821"/>
          </a:xfrm>
        </p:spPr>
        <p:txBody>
          <a:bodyPr wrap="square" anchor="ctr">
            <a:normAutofit/>
          </a:bodyPr>
          <a:lstStyle/>
          <a:p>
            <a:pPr>
              <a:spcAft>
                <a:spcPts val="600"/>
              </a:spcAft>
            </a:pPr>
            <a:r>
              <a:rPr lang="en-US" b="1" i="0">
                <a:effectLst/>
              </a:rPr>
              <a:t>Add attach file</a:t>
            </a:r>
            <a:r>
              <a:rPr lang="en-US" b="0" i="0">
                <a:effectLst/>
              </a:rPr>
              <a:t> </a:t>
            </a:r>
            <a:endParaRPr lang="en-US"/>
          </a:p>
        </p:txBody>
      </p:sp>
      <p:sp>
        <p:nvSpPr>
          <p:cNvPr id="6" name="Text Placeholder 5">
            <a:extLst>
              <a:ext uri="{FF2B5EF4-FFF2-40B4-BE49-F238E27FC236}">
                <a16:creationId xmlns:a16="http://schemas.microsoft.com/office/drawing/2014/main" id="{6837A841-5DAD-4507-9FAB-2E548AE46026}"/>
              </a:ext>
            </a:extLst>
          </p:cNvPr>
          <p:cNvSpPr>
            <a:spLocks noGrp="1"/>
          </p:cNvSpPr>
          <p:nvPr>
            <p:ph type="body" sz="quarter" idx="46"/>
          </p:nvPr>
        </p:nvSpPr>
        <p:spPr>
          <a:xfrm>
            <a:off x="418644" y="5288687"/>
            <a:ext cx="3523161" cy="1128821"/>
          </a:xfrm>
        </p:spPr>
        <p:txBody>
          <a:bodyPr wrap="square" anchor="ctr">
            <a:normAutofit/>
          </a:bodyPr>
          <a:lstStyle/>
          <a:p>
            <a:pPr>
              <a:spcAft>
                <a:spcPts val="600"/>
              </a:spcAft>
            </a:pPr>
            <a:r>
              <a:rPr lang="en-US" b="1" i="0">
                <a:effectLst/>
              </a:rPr>
              <a:t>Geolocation</a:t>
            </a:r>
            <a:endParaRPr lang="en-US"/>
          </a:p>
        </p:txBody>
      </p:sp>
      <p:pic>
        <p:nvPicPr>
          <p:cNvPr id="10" name="Picture 9">
            <a:extLst>
              <a:ext uri="{FF2B5EF4-FFF2-40B4-BE49-F238E27FC236}">
                <a16:creationId xmlns:a16="http://schemas.microsoft.com/office/drawing/2014/main" id="{A434C26A-B550-49C3-899C-FC9F23504D36}"/>
              </a:ext>
            </a:extLst>
          </p:cNvPr>
          <p:cNvPicPr>
            <a:picLocks noChangeAspect="1"/>
          </p:cNvPicPr>
          <p:nvPr/>
        </p:nvPicPr>
        <p:blipFill>
          <a:blip r:embed="rId3"/>
          <a:stretch>
            <a:fillRect/>
          </a:stretch>
        </p:blipFill>
        <p:spPr>
          <a:xfrm>
            <a:off x="3929092" y="1456897"/>
            <a:ext cx="8088062" cy="4994376"/>
          </a:xfrm>
          <a:prstGeom prst="rect">
            <a:avLst/>
          </a:prstGeom>
          <a:noFill/>
          <a:ln w="19050">
            <a:noFill/>
          </a:ln>
        </p:spPr>
      </p:pic>
    </p:spTree>
    <p:extLst>
      <p:ext uri="{BB962C8B-B14F-4D97-AF65-F5344CB8AC3E}">
        <p14:creationId xmlns:p14="http://schemas.microsoft.com/office/powerpoint/2010/main" val="128047959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3EAF3B-6415-49E4-A30C-7BF22B363704}"/>
              </a:ext>
            </a:extLst>
          </p:cNvPr>
          <p:cNvSpPr>
            <a:spLocks noGrp="1"/>
          </p:cNvSpPr>
          <p:nvPr>
            <p:ph type="title"/>
          </p:nvPr>
        </p:nvSpPr>
        <p:spPr/>
        <p:txBody>
          <a:bodyPr/>
          <a:lstStyle/>
          <a:p>
            <a:r>
              <a:rPr lang="en-US" dirty="0"/>
              <a:t>Entity reference</a:t>
            </a:r>
            <a:br>
              <a:rPr lang="en-US" dirty="0"/>
            </a:br>
            <a:endParaRPr lang="en-US" dirty="0"/>
          </a:p>
        </p:txBody>
      </p:sp>
      <p:sp>
        <p:nvSpPr>
          <p:cNvPr id="9" name="Text Placeholder 8">
            <a:extLst>
              <a:ext uri="{FF2B5EF4-FFF2-40B4-BE49-F238E27FC236}">
                <a16:creationId xmlns:a16="http://schemas.microsoft.com/office/drawing/2014/main" id="{9511BE6B-E124-4420-86DE-199532550BA8}"/>
              </a:ext>
            </a:extLst>
          </p:cNvPr>
          <p:cNvSpPr>
            <a:spLocks noGrp="1"/>
          </p:cNvSpPr>
          <p:nvPr>
            <p:ph type="body" sz="quarter" idx="42"/>
          </p:nvPr>
        </p:nvSpPr>
        <p:spPr/>
        <p:txBody>
          <a:bodyPr/>
          <a:lstStyle/>
          <a:p>
            <a:r>
              <a:rPr lang="en-US" dirty="0"/>
              <a:t>Entity reference provides a way to associate the current record that is being created or updated with another target record. This feature is useful if you have multiple steps with multiple entity types and want to relate the resulting records or if the page is passed in a query string of a record ID that you want to associate.</a:t>
            </a:r>
          </a:p>
        </p:txBody>
      </p:sp>
    </p:spTree>
    <p:extLst>
      <p:ext uri="{BB962C8B-B14F-4D97-AF65-F5344CB8AC3E}">
        <p14:creationId xmlns:p14="http://schemas.microsoft.com/office/powerpoint/2010/main" val="21145261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Actions</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Because an entity form deals with an individual entity record, numerous actions can be run against this record, such as Update, Delete, Deactivate, and so on.</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Entity form metadata</a:t>
            </a:r>
          </a:p>
        </p:txBody>
      </p:sp>
      <p:sp>
        <p:nvSpPr>
          <p:cNvPr id="3" name="Subtitle"/>
          <p:cNvSpPr>
            <a:spLocks noGrp="1"/>
          </p:cNvSpPr>
          <p:nvPr>
            <p:ph type="body" sz="quarter" idx="42"/>
          </p:nvPr>
        </p:nvSpPr>
        <p:spPr>
          <a:xfrm>
            <a:off x="418643" y="1456897"/>
            <a:ext cx="11354713" cy="3522876"/>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b="1" dirty="0"/>
              <a:t>Entity form metadata</a:t>
            </a:r>
            <a:r>
              <a:rPr dirty="0"/>
              <a:t> records allow you to control the appearance and behavior of individual form elements, including:</a:t>
            </a:r>
          </a:p>
          <a:p>
            <a:pPr marL="342900" lvl="1" indent="-342900">
              <a:buFont typeface="Arial" panose="020B0604020202020204" pitchFamily="34" charset="0"/>
              <a:buChar char="•"/>
            </a:pPr>
            <a:r>
              <a:rPr sz="1800" dirty="0"/>
              <a:t>Appearance of the fields, sections, and tabs. An individual field's default values, validation behavior, and other aspects can be defined.</a:t>
            </a:r>
          </a:p>
          <a:p>
            <a:pPr marL="342900" lvl="1" indent="-342900">
              <a:buFont typeface="Arial" panose="020B0604020202020204" pitchFamily="34" charset="0"/>
              <a:buChar char="•"/>
            </a:pPr>
            <a:r>
              <a:rPr sz="1800" dirty="0" err="1"/>
              <a:t>Subgrids</a:t>
            </a:r>
            <a:r>
              <a:rPr sz="1800" dirty="0"/>
              <a:t> configuration, which allows you to define actions for related records, similar to entity list actions.</a:t>
            </a:r>
          </a:p>
          <a:p>
            <a:pPr marL="342900" lvl="1" indent="-342900">
              <a:buFont typeface="Arial" panose="020B0604020202020204" pitchFamily="34" charset="0"/>
              <a:buChar char="•"/>
            </a:pPr>
            <a:r>
              <a:rPr sz="1800" dirty="0"/>
              <a:t>Behavior of notes and timeline sections, and if new records can be added. This option is commonly used to allow portal users to enter comments about the record, for example, a case in process.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Add an entity form to your portal</a:t>
            </a:r>
          </a:p>
        </p:txBody>
      </p:sp>
      <p:sp>
        <p:nvSpPr>
          <p:cNvPr id="3" name="Subtitle"/>
          <p:cNvSpPr>
            <a:spLocks noGrp="1"/>
          </p:cNvSpPr>
          <p:nvPr>
            <p:ph type="body" sz="quarter" idx="42"/>
          </p:nvPr>
        </p:nvSpPr>
        <p:spPr>
          <a:xfrm>
            <a:off x="418644" y="1200185"/>
            <a:ext cx="4313994" cy="521732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An entity form defines the required behavior but does not contain information about how and where on the site that the form should be rendered.</a:t>
            </a:r>
          </a:p>
        </p:txBody>
      </p:sp>
      <p:sp>
        <p:nvSpPr>
          <p:cNvPr id="7" name="Picture Placeholder 6">
            <a:extLst>
              <a:ext uri="{FF2B5EF4-FFF2-40B4-BE49-F238E27FC236}">
                <a16:creationId xmlns:a16="http://schemas.microsoft.com/office/drawing/2014/main" id="{F94605BB-9A71-49BF-BF59-DF9AACBD199A}"/>
              </a:ext>
            </a:extLst>
          </p:cNvPr>
          <p:cNvSpPr>
            <a:spLocks noGrp="1"/>
          </p:cNvSpPr>
          <p:nvPr>
            <p:ph type="pic" sz="quarter" idx="15"/>
          </p:nvPr>
        </p:nvSpPr>
        <p:spPr/>
      </p:sp>
      <p:sp>
        <p:nvSpPr>
          <p:cNvPr id="4" name="New shape"/>
          <p:cNvSpPr/>
          <p:nvPr/>
        </p:nvSpPr>
        <p:spPr>
          <a:xfrm>
            <a:off x="418643" y="5603708"/>
            <a:ext cx="11567411" cy="82490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 entityform name: '&lt;&lt;entity form name&gt;&gt;' %}</a:t>
            </a:r>
          </a:p>
        </p:txBody>
      </p:sp>
      <p:sp>
        <p:nvSpPr>
          <p:cNvPr id="5" name="New shape"/>
          <p:cNvSpPr/>
          <p:nvPr/>
        </p:nvSpPr>
        <p:spPr>
          <a:xfrm>
            <a:off x="418643" y="5293870"/>
            <a:ext cx="11567411" cy="363946"/>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Text</a:t>
            </a:r>
          </a:p>
        </p:txBody>
      </p:sp>
      <p:pic>
        <p:nvPicPr>
          <p:cNvPr id="6" name="Picture 5">
            <a:extLst>
              <a:ext uri="{FF2B5EF4-FFF2-40B4-BE49-F238E27FC236}">
                <a16:creationId xmlns:a16="http://schemas.microsoft.com/office/drawing/2014/main" id="{A63D28CD-3425-428D-8894-C633D301F128}"/>
              </a:ext>
            </a:extLst>
          </p:cNvPr>
          <p:cNvPicPr>
            <a:picLocks noChangeAspect="1"/>
          </p:cNvPicPr>
          <p:nvPr/>
        </p:nvPicPr>
        <p:blipFill>
          <a:blip r:embed="rId3"/>
          <a:stretch>
            <a:fillRect/>
          </a:stretch>
        </p:blipFill>
        <p:spPr>
          <a:xfrm>
            <a:off x="4732639" y="1200185"/>
            <a:ext cx="7253416" cy="4082578"/>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157968"/>
            <a:ext cx="8500727" cy="498598"/>
          </a:xfrm>
        </p:spPr>
        <p:txBody>
          <a:bodyPr/>
          <a:lstStyle/>
          <a:p>
            <a:r>
              <a:rPr lang="en-US" dirty="0"/>
              <a:t>Introduction to Power Apps portals</a:t>
            </a:r>
          </a:p>
        </p:txBody>
      </p:sp>
      <p:pic>
        <p:nvPicPr>
          <p:cNvPr id="3" name="Picture 2" descr="Shape, polygon&#10;&#10;Description automatically generated">
            <a:extLst>
              <a:ext uri="{FF2B5EF4-FFF2-40B4-BE49-F238E27FC236}">
                <a16:creationId xmlns:a16="http://schemas.microsoft.com/office/drawing/2014/main" id="{6B996B1B-6B08-42A8-999A-0C591EF0DEA4}"/>
              </a:ext>
            </a:extLst>
          </p:cNvPr>
          <p:cNvPicPr>
            <a:picLocks noChangeAspect="1"/>
          </p:cNvPicPr>
          <p:nvPr/>
        </p:nvPicPr>
        <p:blipFill>
          <a:blip r:embed="rId3"/>
          <a:stretch>
            <a:fillRect/>
          </a:stretch>
        </p:blipFill>
        <p:spPr>
          <a:xfrm>
            <a:off x="9994392" y="2834640"/>
            <a:ext cx="1493396" cy="1194717"/>
          </a:xfrm>
          <a:prstGeom prst="rect">
            <a:avLst/>
          </a:prstGeom>
        </p:spPr>
      </p:pic>
    </p:spTree>
    <p:extLst>
      <p:ext uri="{BB962C8B-B14F-4D97-AF65-F5344CB8AC3E}">
        <p14:creationId xmlns:p14="http://schemas.microsoft.com/office/powerpoint/2010/main" val="51678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ED250A-5406-41C1-AFB7-14F23C0D154E}"/>
              </a:ext>
            </a:extLst>
          </p:cNvPr>
          <p:cNvSpPr>
            <a:spLocks noGrp="1"/>
          </p:cNvSpPr>
          <p:nvPr>
            <p:ph type="title"/>
          </p:nvPr>
        </p:nvSpPr>
        <p:spPr/>
        <p:txBody>
          <a:bodyPr/>
          <a:lstStyle/>
          <a:p>
            <a:pPr>
              <a:lnSpc>
                <a:spcPct val="100000"/>
              </a:lnSpc>
            </a:pPr>
            <a:r>
              <a:rPr lang="en-US" dirty="0"/>
              <a:t>Exercise: Use an entity list and entity form</a:t>
            </a:r>
            <a:br>
              <a:rPr lang="en-US" dirty="0"/>
            </a:br>
            <a:endParaRPr lang="en-US" dirty="0"/>
          </a:p>
        </p:txBody>
      </p:sp>
      <p:sp>
        <p:nvSpPr>
          <p:cNvPr id="14" name="TextBox 13">
            <a:extLst>
              <a:ext uri="{FF2B5EF4-FFF2-40B4-BE49-F238E27FC236}">
                <a16:creationId xmlns:a16="http://schemas.microsoft.com/office/drawing/2014/main" id="{61057AF9-DF43-49ED-BDD8-9ADB1371BDFC}"/>
              </a:ext>
            </a:extLst>
          </p:cNvPr>
          <p:cNvSpPr txBox="1"/>
          <p:nvPr/>
        </p:nvSpPr>
        <p:spPr>
          <a:xfrm>
            <a:off x="0" y="2705364"/>
            <a:ext cx="12192000" cy="1447272"/>
          </a:xfrm>
          <a:prstGeom prst="rect">
            <a:avLst/>
          </a:prstGeom>
          <a:solidFill>
            <a:schemeClr val="bg1">
              <a:lumMod val="95000"/>
            </a:schemeClr>
          </a:solidFill>
        </p:spPr>
        <p:txBody>
          <a:bodyPr wrap="square" lIns="411480" rIns="182880" anchor="ctr">
            <a:noAutofit/>
          </a:bodyPr>
          <a:lstStyle/>
          <a:p>
            <a:r>
              <a:rPr lang="en-US" sz="2000" dirty="0"/>
              <a:t>Follow the exercise in the student manual</a:t>
            </a:r>
          </a:p>
        </p:txBody>
      </p:sp>
    </p:spTree>
    <p:extLst>
      <p:ext uri="{BB962C8B-B14F-4D97-AF65-F5344CB8AC3E}">
        <p14:creationId xmlns:p14="http://schemas.microsoft.com/office/powerpoint/2010/main" val="19654786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157968"/>
            <a:ext cx="8500727" cy="498598"/>
          </a:xfrm>
        </p:spPr>
        <p:txBody>
          <a:bodyPr/>
          <a:lstStyle/>
          <a:p>
            <a:r>
              <a:rPr lang="en-US" sz="3600" dirty="0"/>
              <a:t>Extend Power Apps portals</a:t>
            </a:r>
          </a:p>
        </p:txBody>
      </p:sp>
      <p:pic>
        <p:nvPicPr>
          <p:cNvPr id="31" name="Picture 30" descr="Icon of a document">
            <a:extLst>
              <a:ext uri="{FF2B5EF4-FFF2-40B4-BE49-F238E27FC236}">
                <a16:creationId xmlns:a16="http://schemas.microsoft.com/office/drawing/2014/main" id="{7BE23071-00C2-45BC-B90A-8F10801C7C2C}"/>
              </a:ext>
            </a:extLst>
          </p:cNvPr>
          <p:cNvPicPr>
            <a:picLocks noChangeAspect="1"/>
          </p:cNvPicPr>
          <p:nvPr/>
        </p:nvPicPr>
        <p:blipFill>
          <a:blip r:embed="rId3"/>
          <a:stretch>
            <a:fillRect/>
          </a:stretch>
        </p:blipFill>
        <p:spPr>
          <a:xfrm>
            <a:off x="10293773" y="2838450"/>
            <a:ext cx="885444" cy="1182624"/>
          </a:xfrm>
          <a:prstGeom prst="rect">
            <a:avLst/>
          </a:prstGeom>
        </p:spPr>
      </p:pic>
    </p:spTree>
    <p:extLst>
      <p:ext uri="{BB962C8B-B14F-4D97-AF65-F5344CB8AC3E}">
        <p14:creationId xmlns:p14="http://schemas.microsoft.com/office/powerpoint/2010/main" val="224389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Introduction</a:t>
            </a:r>
          </a:p>
        </p:txBody>
      </p:sp>
      <p:sp>
        <p:nvSpPr>
          <p:cNvPr id="3" name="Subtitle"/>
          <p:cNvSpPr>
            <a:spLocks noGrp="1"/>
          </p:cNvSpPr>
          <p:nvPr>
            <p:ph type="body" sz="quarter" idx="42"/>
          </p:nvPr>
        </p:nvSpPr>
        <p:spPr>
          <a:xfrm>
            <a:off x="418643" y="1456897"/>
            <a:ext cx="11354713" cy="465514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A variety of configuration-only tools and features are available for building a Microsoft Power Apps portals application.</a:t>
            </a:r>
            <a:endParaRPr lang="en-US" dirty="0"/>
          </a:p>
          <a:p>
            <a:pPr marL="285750" indent="-285750">
              <a:spcBef>
                <a:spcPct val="43750"/>
              </a:spcBef>
              <a:spcAft>
                <a:spcPct val="43750"/>
              </a:spcAft>
              <a:buFont typeface="Arial" panose="020B0604020202020204" pitchFamily="34" charset="0"/>
              <a:buChar char="•"/>
            </a:pPr>
            <a:r>
              <a:rPr lang="en-US" dirty="0"/>
              <a:t>Liquid template language in portal pages and templates begins to extend your web application and allows you to manipulate and display content in a variety of ways.</a:t>
            </a:r>
          </a:p>
          <a:p>
            <a:pPr marL="285750" indent="-285750">
              <a:spcBef>
                <a:spcPct val="43750"/>
              </a:spcBef>
              <a:spcAft>
                <a:spcPct val="43750"/>
              </a:spcAft>
              <a:buFont typeface="Arial" panose="020B0604020202020204" pitchFamily="34" charset="0"/>
              <a:buChar char="•"/>
            </a:pPr>
            <a:r>
              <a:rPr lang="en-US" dirty="0"/>
              <a:t>Power Apps portals features can also be further extended by using standard web technologies such as HTML, JavaScript, and Cascading Style Sheets (CSS).</a:t>
            </a:r>
          </a:p>
          <a:p>
            <a:pPr marL="285750" indent="-285750">
              <a:spcBef>
                <a:spcPct val="43750"/>
              </a:spcBef>
              <a:spcAft>
                <a:spcPct val="43750"/>
              </a:spcAft>
              <a:buFont typeface="Arial" panose="020B0604020202020204" pitchFamily="34" charset="0"/>
              <a:buChar char="•"/>
            </a:pPr>
            <a:r>
              <a:rPr lang="en-US" dirty="0"/>
              <a:t>You might also encounter situations where you need to update or create data in Common Data Service without submitting an entity form or a web form. A common method is to build a standalone web application with an API that can be called from the Power Apps portal and that will act as a liaison to update Common Data Service.</a:t>
            </a:r>
          </a:p>
          <a:p>
            <a:endParaRPr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Server-side extensibility</a:t>
            </a:r>
          </a:p>
        </p:txBody>
      </p:sp>
      <p:sp>
        <p:nvSpPr>
          <p:cNvPr id="3" name="Subtitle"/>
          <p:cNvSpPr>
            <a:spLocks noGrp="1"/>
          </p:cNvSpPr>
          <p:nvPr>
            <p:ph type="body" sz="quarter" idx="42"/>
          </p:nvPr>
        </p:nvSpPr>
        <p:spPr>
          <a:xfrm>
            <a:off x="418643" y="1456897"/>
            <a:ext cx="11354713" cy="3668556"/>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Power Apps portals do not support client-side business rules, JavaScript web resource, or Power Apps component framework controls that are commonplace with the model-driven forms.</a:t>
            </a:r>
          </a:p>
          <a:p>
            <a:pPr marL="342900" lvl="1" indent="-342900">
              <a:buFont typeface="Arial" panose="020B0604020202020204" pitchFamily="34" charset="0"/>
              <a:buChar char="•"/>
            </a:pPr>
            <a:r>
              <a:rPr sz="1800" dirty="0"/>
              <a:t>Entity-scope business rules still apply because they are implemented on the server.</a:t>
            </a:r>
            <a:endParaRPr lang="en-US" sz="1800" dirty="0"/>
          </a:p>
          <a:p>
            <a:pPr marL="342900" lvl="1" indent="-342900">
              <a:buFont typeface="Arial" panose="020B0604020202020204" pitchFamily="34" charset="0"/>
              <a:buChar char="•"/>
            </a:pPr>
            <a:endParaRPr sz="1800" dirty="0"/>
          </a:p>
          <a:p>
            <a:pPr marL="342900" lvl="1" indent="-342900">
              <a:buFont typeface="Arial" panose="020B0604020202020204" pitchFamily="34" charset="0"/>
              <a:buChar char="•"/>
            </a:pPr>
            <a:r>
              <a:rPr sz="1800" dirty="0"/>
              <a:t>Workflows and Microsoft Power Automate flows are still triggered, regardless of whether a triggering action was run inside a model-driven app or a portal. The workflows can also be called explicitly by using form configuration on the portal.</a:t>
            </a:r>
            <a:endParaRPr lang="en-US" sz="1800" dirty="0"/>
          </a:p>
          <a:p>
            <a:pPr marL="342900" lvl="1" indent="-342900">
              <a:buFont typeface="Arial" panose="020B0604020202020204" pitchFamily="34" charset="0"/>
              <a:buChar char="•"/>
            </a:pPr>
            <a:endParaRPr sz="1800" dirty="0"/>
          </a:p>
          <a:p>
            <a:pPr marL="342900" lvl="1" indent="-342900">
              <a:buFont typeface="Arial" panose="020B0604020202020204" pitchFamily="34" charset="0"/>
              <a:buChar char="•"/>
            </a:pPr>
            <a:r>
              <a:rPr sz="1800" dirty="0"/>
              <a:t>When a portal user interacts with Common Data Service records, the server-side code runs as usual. Developers can pass relevant portal context to plug-ins when the records are updated by portal users who are employing entity forms. That approach adds some server-side code extensibility to the portals and enables various integration scenarios.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Development life cycle</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Application lifecycle management (ALM) is important as the applications that your organization builds become more complex and as more of your company depends on their stability.</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Portal metadata</a:t>
            </a:r>
          </a:p>
        </p:txBody>
      </p:sp>
      <p:sp>
        <p:nvSpPr>
          <p:cNvPr id="3" name="Subtitle"/>
          <p:cNvSpPr>
            <a:spLocks noGrp="1"/>
          </p:cNvSpPr>
          <p:nvPr>
            <p:ph type="body" sz="quarter" idx="42"/>
          </p:nvPr>
        </p:nvSpPr>
        <p:spPr>
          <a:xfrm>
            <a:off x="418644" y="1456897"/>
            <a:ext cx="3659644"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Power Apps portals configuration is stored directly within Common Data Service as records known as </a:t>
            </a:r>
            <a:r>
              <a:rPr i="1"/>
              <a:t>portal metadata</a:t>
            </a:r>
            <a:r>
              <a:t>.</a:t>
            </a:r>
          </a:p>
        </p:txBody>
      </p:sp>
      <p:pic>
        <p:nvPicPr>
          <p:cNvPr id="5122" name="Picture 2" descr="A screen shot of a computer&#10;&#10;Description automatically generated">
            <a:extLst>
              <a:ext uri="{FF2B5EF4-FFF2-40B4-BE49-F238E27FC236}">
                <a16:creationId xmlns:a16="http://schemas.microsoft.com/office/drawing/2014/main" id="{F182561B-A624-483C-8BB3-C8AEDC57CF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32300" y="1887996"/>
            <a:ext cx="7221223" cy="4061937"/>
          </a:xfrm>
          <a:prstGeom prst="rect">
            <a:avLst/>
          </a:prstGeom>
          <a:solidFill>
            <a:srgbClr val="FFFFFF"/>
          </a:solidFill>
          <a:ln w="19050">
            <a:noFill/>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Configuration Migration tool</a:t>
            </a:r>
          </a:p>
        </p:txBody>
      </p:sp>
      <p:sp>
        <p:nvSpPr>
          <p:cNvPr id="3" name="Subtitle"/>
          <p:cNvSpPr>
            <a:spLocks noGrp="1"/>
          </p:cNvSpPr>
          <p:nvPr>
            <p:ph type="body" sz="quarter" idx="42"/>
          </p:nvPr>
        </p:nvSpPr>
        <p:spPr>
          <a:xfrm>
            <a:off x="418644" y="1456897"/>
            <a:ext cx="3659644"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a:t>
            </a:r>
            <a:r>
              <a:rPr b="1"/>
              <a:t>Configuration Migration</a:t>
            </a:r>
            <a:r>
              <a:t> tool is an application that can be run as a Windows desktop application or invoked as a PowerShell cmdlet.</a:t>
            </a:r>
          </a:p>
        </p:txBody>
      </p:sp>
      <p:pic>
        <p:nvPicPr>
          <p:cNvPr id="6146" name="Picture 2" descr="Configuration Migration Tool">
            <a:extLst>
              <a:ext uri="{FF2B5EF4-FFF2-40B4-BE49-F238E27FC236}">
                <a16:creationId xmlns:a16="http://schemas.microsoft.com/office/drawing/2014/main" id="{97FAF4EB-B3E6-4BCF-9269-1225A5C9BC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83624" y="1564130"/>
            <a:ext cx="6518575" cy="4709670"/>
          </a:xfrm>
          <a:prstGeom prst="rect">
            <a:avLst/>
          </a:prstGeom>
          <a:solidFill>
            <a:srgbClr val="FFFFFF"/>
          </a:solidFill>
          <a:ln w="19050">
            <a:noFill/>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Extend with scripts</a:t>
            </a:r>
          </a:p>
        </p:txBody>
      </p:sp>
      <p:sp>
        <p:nvSpPr>
          <p:cNvPr id="3" name="Subtitle"/>
          <p:cNvSpPr>
            <a:spLocks noGrp="1"/>
          </p:cNvSpPr>
          <p:nvPr>
            <p:ph type="body" sz="quarter" idx="42"/>
          </p:nvPr>
        </p:nvSpPr>
        <p:spPr>
          <a:xfrm>
            <a:off x="418644" y="1456897"/>
            <a:ext cx="1719075"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Power Apps portals does not support client-side business rules or custom JavaScript processes that are available on model-driven forms.</a:t>
            </a:r>
          </a:p>
        </p:txBody>
      </p:sp>
      <p:pic>
        <p:nvPicPr>
          <p:cNvPr id="7170" name="Picture 2" descr="JavaScript in Portal Studio">
            <a:extLst>
              <a:ext uri="{FF2B5EF4-FFF2-40B4-BE49-F238E27FC236}">
                <a16:creationId xmlns:a16="http://schemas.microsoft.com/office/drawing/2014/main" id="{2CD36241-C332-4946-8F1C-86DD8F2A27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7552" y="1168942"/>
            <a:ext cx="9515804" cy="5352639"/>
          </a:xfrm>
          <a:prstGeom prst="rect">
            <a:avLst/>
          </a:prstGeom>
          <a:solidFill>
            <a:srgbClr val="FFFFFF"/>
          </a:solidFill>
          <a:ln w="19050">
            <a:noFill/>
          </a:ln>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Controls and fields</a:t>
            </a:r>
          </a:p>
        </p:txBody>
      </p:sp>
      <p:sp>
        <p:nvSpPr>
          <p:cNvPr id="4" name="New shape"/>
          <p:cNvSpPr/>
          <p:nvPr/>
        </p:nvSpPr>
        <p:spPr>
          <a:xfrm>
            <a:off x="588263" y="1630613"/>
            <a:ext cx="10972800" cy="35560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600">
                <a:solidFill>
                  <a:srgbClr val="000000"/>
                </a:solidFill>
              </a:rPr>
              <a:t>&lt;script&gt;</a:t>
            </a:r>
            <a:br>
              <a:rPr sz="1600">
                <a:solidFill>
                  <a:srgbClr val="000000"/>
                </a:solidFill>
              </a:rPr>
            </a:br>
            <a:r>
              <a:rPr sz="1600">
                <a:solidFill>
                  <a:srgbClr val="000000"/>
                </a:solidFill>
              </a:rPr>
              <a:t>$(document).ready</a:t>
            </a:r>
            <a:br>
              <a:rPr sz="1600">
                <a:solidFill>
                  <a:srgbClr val="000000"/>
                </a:solidFill>
              </a:rPr>
            </a:br>
            <a:r>
              <a:rPr sz="1600">
                <a:solidFill>
                  <a:srgbClr val="000000"/>
                </a:solidFill>
              </a:rPr>
              <a:t>(</a:t>
            </a:r>
            <a:br>
              <a:rPr sz="1600">
                <a:solidFill>
                  <a:srgbClr val="000000"/>
                </a:solidFill>
              </a:rPr>
            </a:br>
            <a:r>
              <a:rPr sz="1600">
                <a:solidFill>
                  <a:srgbClr val="000000"/>
                </a:solidFill>
              </a:rPr>
              <a:t>  </a:t>
            </a:r>
            <a:r>
              <a:rPr sz="1600">
                <a:solidFill>
                  <a:srgbClr val="0000FF"/>
                </a:solidFill>
              </a:rPr>
              <a:t>function</a:t>
            </a:r>
            <a:r>
              <a:rPr sz="1600">
                <a:solidFill>
                  <a:srgbClr val="000000"/>
                </a:solidFill>
              </a:rPr>
              <a:t>()</a:t>
            </a:r>
            <a:br>
              <a:rPr sz="1600">
                <a:solidFill>
                  <a:srgbClr val="000000"/>
                </a:solidFill>
              </a:rPr>
            </a:br>
            <a:r>
              <a:rPr sz="1600">
                <a:solidFill>
                  <a:srgbClr val="000000"/>
                </a:solidFill>
              </a:rPr>
              <a:t>  {</a:t>
            </a:r>
            <a:br>
              <a:rPr sz="1600">
                <a:solidFill>
                  <a:srgbClr val="000000"/>
                </a:solidFill>
              </a:rPr>
            </a:br>
            <a:r>
              <a:rPr sz="1600">
                <a:solidFill>
                  <a:srgbClr val="000000"/>
                </a:solidFill>
              </a:rPr>
              <a:t>    $(</a:t>
            </a:r>
            <a:r>
              <a:rPr sz="1600">
                <a:solidFill>
                  <a:srgbClr val="A31515"/>
                </a:solidFill>
              </a:rPr>
              <a:t>"#subject"</a:t>
            </a:r>
            <a:r>
              <a:rPr sz="1600">
                <a:solidFill>
                  <a:srgbClr val="000000"/>
                </a:solidFill>
              </a:rPr>
              <a:t>).val(</a:t>
            </a:r>
            <a:r>
              <a:rPr sz="1600">
                <a:solidFill>
                  <a:srgbClr val="A31515"/>
                </a:solidFill>
              </a:rPr>
              <a:t>'Submitted from contact us form'</a:t>
            </a:r>
            <a:r>
              <a:rPr sz="1600">
                <a:solidFill>
                  <a:srgbClr val="000000"/>
                </a:solidFill>
              </a:rPr>
              <a:t>); </a:t>
            </a:r>
            <a:r>
              <a:rPr sz="1600">
                <a:solidFill>
                  <a:srgbClr val="008000"/>
                </a:solidFill>
              </a:rPr>
              <a:t>// sets the value</a:t>
            </a:r>
            <a:br>
              <a:rPr sz="1600">
                <a:solidFill>
                  <a:srgbClr val="008000"/>
                </a:solidFill>
              </a:rPr>
            </a:br>
            <a:r>
              <a:rPr sz="1600">
                <a:solidFill>
                  <a:srgbClr val="000000"/>
                </a:solidFill>
              </a:rPr>
              <a:t>    $(</a:t>
            </a:r>
            <a:r>
              <a:rPr sz="1600">
                <a:solidFill>
                  <a:srgbClr val="A31515"/>
                </a:solidFill>
              </a:rPr>
              <a:t>"#subject"</a:t>
            </a:r>
            <a:r>
              <a:rPr sz="1600">
                <a:solidFill>
                  <a:srgbClr val="000000"/>
                </a:solidFill>
              </a:rPr>
              <a:t>).closest(</a:t>
            </a:r>
            <a:r>
              <a:rPr sz="1600">
                <a:solidFill>
                  <a:srgbClr val="A31515"/>
                </a:solidFill>
              </a:rPr>
              <a:t>'tr'</a:t>
            </a:r>
            <a:r>
              <a:rPr sz="1600">
                <a:solidFill>
                  <a:srgbClr val="000000"/>
                </a:solidFill>
              </a:rPr>
              <a:t>).hide(); </a:t>
            </a:r>
            <a:r>
              <a:rPr sz="1600">
                <a:solidFill>
                  <a:srgbClr val="008000"/>
                </a:solidFill>
              </a:rPr>
              <a:t>// hide the row containing the field</a:t>
            </a:r>
            <a:br>
              <a:rPr sz="1600">
                <a:solidFill>
                  <a:srgbClr val="008000"/>
                </a:solidFill>
              </a:rPr>
            </a:br>
            <a:r>
              <a:rPr sz="1600">
                <a:solidFill>
                  <a:srgbClr val="000000"/>
                </a:solidFill>
              </a:rPr>
              <a:t>  }</a:t>
            </a:r>
            <a:br>
              <a:rPr sz="1600">
                <a:solidFill>
                  <a:srgbClr val="000000"/>
                </a:solidFill>
              </a:rPr>
            </a:br>
            <a:r>
              <a:rPr sz="1600">
                <a:solidFill>
                  <a:srgbClr val="000000"/>
                </a:solidFill>
              </a:rPr>
              <a:t>);</a:t>
            </a:r>
            <a:br>
              <a:rPr sz="1600">
                <a:solidFill>
                  <a:srgbClr val="000000"/>
                </a:solidFill>
              </a:rPr>
            </a:br>
            <a:r>
              <a:rPr sz="1600">
                <a:solidFill>
                  <a:srgbClr val="000000"/>
                </a:solidFill>
              </a:rPr>
              <a:t>&lt;/script&gt;</a:t>
            </a:r>
          </a:p>
        </p:txBody>
      </p:sp>
      <p:sp>
        <p:nvSpPr>
          <p:cNvPr id="5" name="New shape"/>
          <p:cNvSpPr/>
          <p:nvPr/>
        </p:nvSpPr>
        <p:spPr>
          <a:xfrm>
            <a:off x="588263" y="1264853"/>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HTML</a:t>
            </a:r>
          </a:p>
        </p:txBody>
      </p:sp>
    </p:spTree>
    <p:extLst>
      <p:ext uri="{BB962C8B-B14F-4D97-AF65-F5344CB8AC3E}">
        <p14:creationId xmlns:p14="http://schemas.microsoft.com/office/powerpoint/2010/main" val="357698756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Controls and fields</a:t>
            </a:r>
          </a:p>
        </p:txBody>
      </p:sp>
      <p:pic>
        <p:nvPicPr>
          <p:cNvPr id="8194" name="Picture 2" descr="Add JavaScript to Page">
            <a:extLst>
              <a:ext uri="{FF2B5EF4-FFF2-40B4-BE49-F238E27FC236}">
                <a16:creationId xmlns:a16="http://schemas.microsoft.com/office/drawing/2014/main" id="{266F5069-066C-4499-93FE-D591799EC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132933"/>
            <a:ext cx="9599235" cy="540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01101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DC68-EC56-4AEC-8F42-C961A59DA8AC}"/>
              </a:ext>
            </a:extLst>
          </p:cNvPr>
          <p:cNvSpPr>
            <a:spLocks noGrp="1"/>
          </p:cNvSpPr>
          <p:nvPr>
            <p:ph type="title"/>
          </p:nvPr>
        </p:nvSpPr>
        <p:spPr/>
        <p:txBody>
          <a:bodyPr/>
          <a:lstStyle/>
          <a:p>
            <a:r>
              <a:rPr lang="en-US" dirty="0"/>
              <a:t>Power Apps portals and what they can do for you</a:t>
            </a:r>
          </a:p>
        </p:txBody>
      </p:sp>
      <p:sp>
        <p:nvSpPr>
          <p:cNvPr id="5" name="Rectangle 4">
            <a:extLst>
              <a:ext uri="{FF2B5EF4-FFF2-40B4-BE49-F238E27FC236}">
                <a16:creationId xmlns:a16="http://schemas.microsoft.com/office/drawing/2014/main" id="{E5165013-24A3-449D-B9C6-56563D14272C}"/>
              </a:ext>
            </a:extLst>
          </p:cNvPr>
          <p:cNvSpPr>
            <a:spLocks/>
          </p:cNvSpPr>
          <p:nvPr/>
        </p:nvSpPr>
        <p:spPr bwMode="auto">
          <a:xfrm>
            <a:off x="584198" y="1287887"/>
            <a:ext cx="3558138" cy="46750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solidFill>
                  <a:schemeClr val="tx1"/>
                </a:solidFill>
                <a:latin typeface="+mj-lt"/>
              </a:rPr>
              <a:t>Modern audience:</a:t>
            </a:r>
          </a:p>
          <a:p>
            <a:pPr marL="342900" indent="-342900">
              <a:buFont typeface="Arial" panose="020B0604020202020204" pitchFamily="34" charset="0"/>
              <a:buChar char="•"/>
            </a:pPr>
            <a:r>
              <a:rPr lang="en-US" sz="2000" dirty="0">
                <a:solidFill>
                  <a:schemeClr val="tx1"/>
                </a:solidFill>
              </a:rPr>
              <a:t>By using Power Apps portals, you can provide them with a branded, personalized, self-service experience.</a:t>
            </a:r>
          </a:p>
          <a:p>
            <a:pPr marL="342900" indent="-342900">
              <a:buFont typeface="Arial" panose="020B0604020202020204" pitchFamily="34" charset="0"/>
              <a:buChar char="•"/>
            </a:pPr>
            <a:r>
              <a:rPr lang="en-US" sz="2000" dirty="0">
                <a:solidFill>
                  <a:schemeClr val="tx1"/>
                </a:solidFill>
              </a:rPr>
              <a:t>Portals help you provide an organized, searchable knowledge </a:t>
            </a:r>
          </a:p>
          <a:p>
            <a:pPr marL="342900" indent="-342900">
              <a:buFont typeface="Arial" panose="020B0604020202020204" pitchFamily="34" charset="0"/>
              <a:buChar char="•"/>
            </a:pPr>
            <a:r>
              <a:rPr lang="en-US" sz="2000" dirty="0">
                <a:solidFill>
                  <a:schemeClr val="tx1"/>
                </a:solidFill>
              </a:rPr>
              <a:t>Portals provide simple navigation with seamless transitions between self and assisted support.</a:t>
            </a:r>
          </a:p>
        </p:txBody>
      </p:sp>
      <p:sp>
        <p:nvSpPr>
          <p:cNvPr id="7" name="Rectangle 6">
            <a:extLst>
              <a:ext uri="{FF2B5EF4-FFF2-40B4-BE49-F238E27FC236}">
                <a16:creationId xmlns:a16="http://schemas.microsoft.com/office/drawing/2014/main" id="{46BE3CBD-F45C-4E0C-87A3-5AD7DB8BDDF3}"/>
              </a:ext>
            </a:extLst>
          </p:cNvPr>
          <p:cNvSpPr>
            <a:spLocks/>
          </p:cNvSpPr>
          <p:nvPr/>
        </p:nvSpPr>
        <p:spPr bwMode="auto">
          <a:xfrm>
            <a:off x="4314388" y="1262130"/>
            <a:ext cx="3558138" cy="46725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solidFill>
                  <a:schemeClr val="tx1"/>
                </a:solidFill>
                <a:latin typeface="+mj-lt"/>
              </a:rPr>
              <a:t>Modern business:</a:t>
            </a:r>
          </a:p>
          <a:p>
            <a:pPr marL="342900" indent="-342900">
              <a:buFont typeface="Arial" panose="020B0604020202020204" pitchFamily="34" charset="0"/>
              <a:buChar char="•"/>
            </a:pPr>
            <a:r>
              <a:rPr lang="en-US" sz="2000" dirty="0">
                <a:solidFill>
                  <a:schemeClr val="tx1"/>
                </a:solidFill>
              </a:rPr>
              <a:t>Provide self-service support</a:t>
            </a:r>
          </a:p>
          <a:p>
            <a:pPr marL="342900" indent="-342900">
              <a:buFont typeface="Arial" panose="020B0604020202020204" pitchFamily="34" charset="0"/>
              <a:buChar char="•"/>
            </a:pPr>
            <a:r>
              <a:rPr lang="en-US" sz="2000" dirty="0">
                <a:solidFill>
                  <a:schemeClr val="tx1"/>
                </a:solidFill>
              </a:rPr>
              <a:t>Build a sales pipeline</a:t>
            </a:r>
          </a:p>
          <a:p>
            <a:pPr marL="342900" indent="-342900">
              <a:buFont typeface="Arial" panose="020B0604020202020204" pitchFamily="34" charset="0"/>
              <a:buChar char="•"/>
            </a:pPr>
            <a:r>
              <a:rPr lang="en-US" sz="2000" dirty="0">
                <a:solidFill>
                  <a:schemeClr val="tx1"/>
                </a:solidFill>
              </a:rPr>
              <a:t>Empower employees</a:t>
            </a:r>
          </a:p>
          <a:p>
            <a:pPr marL="342900" indent="-342900">
              <a:buFont typeface="Arial" panose="020B0604020202020204" pitchFamily="34" charset="0"/>
              <a:buChar char="•"/>
            </a:pPr>
            <a:r>
              <a:rPr lang="en-US" sz="2000" dirty="0">
                <a:solidFill>
                  <a:schemeClr val="tx1"/>
                </a:solidFill>
              </a:rPr>
              <a:t>Engage mobile workforce</a:t>
            </a:r>
          </a:p>
        </p:txBody>
      </p:sp>
      <p:sp>
        <p:nvSpPr>
          <p:cNvPr id="9" name="Rectangle 8">
            <a:extLst>
              <a:ext uri="{FF2B5EF4-FFF2-40B4-BE49-F238E27FC236}">
                <a16:creationId xmlns:a16="http://schemas.microsoft.com/office/drawing/2014/main" id="{EFB191D7-CC34-4874-BA5D-277DE4C115A8}"/>
              </a:ext>
            </a:extLst>
          </p:cNvPr>
          <p:cNvSpPr>
            <a:spLocks/>
          </p:cNvSpPr>
          <p:nvPr/>
        </p:nvSpPr>
        <p:spPr bwMode="auto">
          <a:xfrm>
            <a:off x="8044580" y="1249251"/>
            <a:ext cx="3558138" cy="46750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solidFill>
                  <a:schemeClr val="tx1"/>
                </a:solidFill>
                <a:latin typeface="+mj-lt"/>
              </a:rPr>
              <a:t>Power Apps portals capabilities:</a:t>
            </a:r>
          </a:p>
          <a:p>
            <a:pPr>
              <a:spcBef>
                <a:spcPts val="600"/>
              </a:spcBef>
              <a:spcAft>
                <a:spcPts val="600"/>
              </a:spcAft>
            </a:pPr>
            <a:r>
              <a:rPr lang="en-US" sz="2000" dirty="0">
                <a:solidFill>
                  <a:schemeClr val="tx1"/>
                </a:solidFill>
              </a:rPr>
              <a:t>Power Apps portals are built on top of Common Data Service. </a:t>
            </a:r>
          </a:p>
          <a:p>
            <a:pPr>
              <a:spcBef>
                <a:spcPts val="600"/>
              </a:spcBef>
              <a:spcAft>
                <a:spcPts val="600"/>
              </a:spcAft>
            </a:pPr>
            <a:r>
              <a:rPr lang="en-US" sz="2000" dirty="0">
                <a:solidFill>
                  <a:schemeClr val="tx1"/>
                </a:solidFill>
              </a:rPr>
              <a:t>Power Apps portals deliver a complete content management system out of the box, with all content stored in Common Data Service.</a:t>
            </a:r>
          </a:p>
        </p:txBody>
      </p:sp>
    </p:spTree>
    <p:extLst>
      <p:ext uri="{BB962C8B-B14F-4D97-AF65-F5344CB8AC3E}">
        <p14:creationId xmlns:p14="http://schemas.microsoft.com/office/powerpoint/2010/main" val="320062646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Advanced CSS</a:t>
            </a:r>
          </a:p>
        </p:txBody>
      </p:sp>
      <p:sp>
        <p:nvSpPr>
          <p:cNvPr id="3" name="Subtitle"/>
          <p:cNvSpPr>
            <a:spLocks noGrp="1"/>
          </p:cNvSpPr>
          <p:nvPr>
            <p:ph sz="quarter" idx="10"/>
          </p:nvPr>
        </p:nvSpPr>
        <p:spPr>
          <a:xfrm>
            <a:off x="584200" y="1435100"/>
            <a:ext cx="11018838" cy="166199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sz="2400" dirty="0"/>
              <a:t>Making changes to the style of your portal pages can be as simple as applying CSS statements directly to a page in the Custom CSS field. For example, if you need to increase the height of the navigation bar at the top of a home page to fit a logo, you can edit the page properties and add a custom CSS statement.</a:t>
            </a:r>
          </a:p>
        </p:txBody>
      </p:sp>
      <p:sp>
        <p:nvSpPr>
          <p:cNvPr id="4" name="New shape"/>
          <p:cNvSpPr/>
          <p:nvPr/>
        </p:nvSpPr>
        <p:spPr>
          <a:xfrm>
            <a:off x="609600" y="4757420"/>
            <a:ext cx="109728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a:t>
            </a:r>
            <a:r>
              <a:rPr sz="1800">
                <a:solidFill>
                  <a:srgbClr val="2B91AF"/>
                </a:solidFill>
              </a:rPr>
              <a:t>navbar-static-top</a:t>
            </a:r>
            <a:r>
              <a:rPr sz="1800">
                <a:solidFill>
                  <a:srgbClr val="000000"/>
                </a:solidFill>
              </a:rPr>
              <a:t>.</a:t>
            </a:r>
            <a:r>
              <a:rPr sz="1800">
                <a:solidFill>
                  <a:srgbClr val="2B91AF"/>
                </a:solidFill>
              </a:rPr>
              <a:t>navbar</a:t>
            </a:r>
            <a:r>
              <a:rPr sz="1800">
                <a:solidFill>
                  <a:srgbClr val="000000"/>
                </a:solidFill>
              </a:rPr>
              <a:t> { </a:t>
            </a:r>
            <a:r>
              <a:rPr sz="1800">
                <a:solidFill>
                  <a:srgbClr val="0000FF"/>
                </a:solidFill>
              </a:rPr>
              <a:t>min-height</a:t>
            </a:r>
            <a:r>
              <a:rPr sz="1800">
                <a:solidFill>
                  <a:srgbClr val="000000"/>
                </a:solidFill>
              </a:rPr>
              <a:t>: 100</a:t>
            </a:r>
            <a:r>
              <a:rPr sz="1800">
                <a:solidFill>
                  <a:srgbClr val="2B91AF"/>
                </a:solidFill>
              </a:rPr>
              <a:t>px</a:t>
            </a:r>
            <a:r>
              <a:rPr sz="1800">
                <a:solidFill>
                  <a:srgbClr val="000000"/>
                </a:solidFill>
              </a:rPr>
              <a:t>; }</a:t>
            </a:r>
          </a:p>
        </p:txBody>
      </p:sp>
      <p:sp>
        <p:nvSpPr>
          <p:cNvPr id="5" name="New shape"/>
          <p:cNvSpPr/>
          <p:nvPr/>
        </p:nvSpPr>
        <p:spPr>
          <a:xfrm>
            <a:off x="609600" y="439166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CSS</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Portal themes</a:t>
            </a:r>
          </a:p>
        </p:txBody>
      </p:sp>
      <p:sp>
        <p:nvSpPr>
          <p:cNvPr id="3" name="Subtitle"/>
          <p:cNvSpPr>
            <a:spLocks noGrp="1"/>
          </p:cNvSpPr>
          <p:nvPr>
            <p:ph sz="quarter" idx="10"/>
          </p:nvPr>
        </p:nvSpPr>
        <p:spPr>
          <a:xfrm>
            <a:off x="584200" y="1435100"/>
            <a:ext cx="11018838" cy="90883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Portals use the </a:t>
            </a:r>
            <a:r>
              <a:rPr dirty="0">
                <a:solidFill>
                  <a:schemeClr val="accent2"/>
                </a:solidFill>
                <a:hlinkClick r:id="rId3">
                  <a:extLst>
                    <a:ext uri="{A12FA001-AC4F-418D-AE19-62706E023703}">
                      <ahyp:hlinkClr xmlns:ahyp="http://schemas.microsoft.com/office/drawing/2018/hyperlinkcolor" val="tx"/>
                    </a:ext>
                  </a:extLst>
                </a:hlinkClick>
              </a:rPr>
              <a:t>Bootstrap front-end framework</a:t>
            </a:r>
            <a:r>
              <a:rPr dirty="0">
                <a:solidFill>
                  <a:schemeClr val="accent2"/>
                </a:solidFill>
              </a:rPr>
              <a:t> </a:t>
            </a:r>
            <a:r>
              <a:rPr dirty="0"/>
              <a:t>to control the design and layout of the website.</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wrap="square" anchor="t">
            <a:normAutofit/>
          </a:bodyPr>
          <a:lstStyle>
            <a:lvl1pPr>
              <a:defRPr>
                <a:solidFill>
                  <a:schemeClr val="tx1"/>
                </a:solidFill>
              </a:defRPr>
            </a:lvl1pPr>
          </a:lstStyle>
          <a:p>
            <a:r>
              <a:rPr lang="en-US">
                <a:solidFill>
                  <a:srgbClr val="000000"/>
                </a:solidFill>
              </a:rPr>
              <a:t>Upload custom CSS</a:t>
            </a:r>
          </a:p>
        </p:txBody>
      </p:sp>
      <p:sp>
        <p:nvSpPr>
          <p:cNvPr id="3" name="Subtitle"/>
          <p:cNvSpPr>
            <a:spLocks noGrp="1"/>
          </p:cNvSpPr>
          <p:nvPr>
            <p:ph sz="quarter" idx="10"/>
          </p:nvPr>
        </p:nvSpPr>
        <p:spPr>
          <a:xfrm>
            <a:off x="418642" y="1456897"/>
            <a:ext cx="5394960" cy="4734629"/>
          </a:xfrm>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nSpc>
                <a:spcPct val="90000"/>
              </a:lnSpc>
            </a:pPr>
            <a:r>
              <a:rPr lang="en-US" sz="1700">
                <a:solidFill>
                  <a:srgbClr val="000000"/>
                </a:solidFill>
              </a:rPr>
              <a:t>Any starter portal has two files already included as child web files of the home page: bootstrap.min.css and theme.css.</a:t>
            </a:r>
          </a:p>
          <a:p>
            <a:pPr marL="342900" lvl="1" indent="-342900">
              <a:lnSpc>
                <a:spcPct val="90000"/>
              </a:lnSpc>
              <a:buFont typeface="Arial" panose="020B0604020202020204" pitchFamily="34" charset="0"/>
              <a:buChar char="•"/>
            </a:pPr>
            <a:r>
              <a:rPr lang="en-US" sz="1700">
                <a:solidFill>
                  <a:srgbClr val="000000"/>
                </a:solidFill>
              </a:rPr>
              <a:t>Creating complete styling for the entire site and then replacing the content of the .</a:t>
            </a:r>
            <a:r>
              <a:rPr lang="en-US" sz="1700" err="1">
                <a:solidFill>
                  <a:srgbClr val="000000"/>
                </a:solidFill>
              </a:rPr>
              <a:t>css</a:t>
            </a:r>
            <a:r>
              <a:rPr lang="en-US" sz="1700">
                <a:solidFill>
                  <a:srgbClr val="000000"/>
                </a:solidFill>
              </a:rPr>
              <a:t> file. This method works well if you have access to skilled designers who can ensure that all relevant elements are defined. This approach creates centrally controlled styling and ensures consistency throughout the portal.</a:t>
            </a:r>
          </a:p>
          <a:p>
            <a:pPr marL="342900" lvl="1" indent="-342900">
              <a:lnSpc>
                <a:spcPct val="90000"/>
              </a:lnSpc>
              <a:buFont typeface="Arial" panose="020B0604020202020204" pitchFamily="34" charset="0"/>
              <a:buChar char="•"/>
            </a:pPr>
            <a:r>
              <a:rPr lang="en-US" sz="1700">
                <a:solidFill>
                  <a:srgbClr val="000000"/>
                </a:solidFill>
              </a:rPr>
              <a:t>Redefining only the elements that require modifications, such as colors and font size. Create and upload the CSS file that contains only these incremental adjustments. This method works well if your target design is close to the starter portal design and only minor styling modifications are required. This approach allows incremental modifications that can be undone.</a:t>
            </a:r>
          </a:p>
        </p:txBody>
      </p:sp>
      <p:pic>
        <p:nvPicPr>
          <p:cNvPr id="4" name="Picture 3">
            <a:extLst>
              <a:ext uri="{FF2B5EF4-FFF2-40B4-BE49-F238E27FC236}">
                <a16:creationId xmlns:a16="http://schemas.microsoft.com/office/drawing/2014/main" id="{BCF43154-67E6-4935-A2F6-60A5D034B1F2}"/>
              </a:ext>
            </a:extLst>
          </p:cNvPr>
          <p:cNvPicPr>
            <a:picLocks noChangeAspect="1"/>
          </p:cNvPicPr>
          <p:nvPr/>
        </p:nvPicPr>
        <p:blipFill>
          <a:blip r:embed="rId3"/>
          <a:stretch>
            <a:fillRect/>
          </a:stretch>
        </p:blipFill>
        <p:spPr>
          <a:xfrm>
            <a:off x="6453820" y="1456897"/>
            <a:ext cx="5217221" cy="4734629"/>
          </a:xfrm>
          <a:prstGeom prst="rect">
            <a:avLst/>
          </a:prstGeom>
          <a:noFill/>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Apply customizations to specific portal areas</a:t>
            </a:r>
          </a:p>
        </p:txBody>
      </p:sp>
      <p:sp>
        <p:nvSpPr>
          <p:cNvPr id="3" name="Subtitle"/>
          <p:cNvSpPr>
            <a:spLocks noGrp="1"/>
          </p:cNvSpPr>
          <p:nvPr>
            <p:ph type="body" sz="quarter" idx="42"/>
          </p:nvPr>
        </p:nvSpPr>
        <p:spPr>
          <a:xfrm>
            <a:off x="418644" y="1456897"/>
            <a:ext cx="3659644"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can add customizations to specific pages or sections of your portal by adding a </a:t>
            </a:r>
            <a:r>
              <a:rPr b="1"/>
              <a:t>Web File</a:t>
            </a:r>
            <a:r>
              <a:t> record by using the Portal Management app with an attachment to a CSS file.</a:t>
            </a:r>
          </a:p>
        </p:txBody>
      </p:sp>
      <p:pic>
        <p:nvPicPr>
          <p:cNvPr id="4" name="Picture 3">
            <a:extLst>
              <a:ext uri="{FF2B5EF4-FFF2-40B4-BE49-F238E27FC236}">
                <a16:creationId xmlns:a16="http://schemas.microsoft.com/office/drawing/2014/main" id="{975CBC20-5C7D-4C0C-A44A-6CBDB6DB9D69}"/>
              </a:ext>
            </a:extLst>
          </p:cNvPr>
          <p:cNvPicPr>
            <a:picLocks noChangeAspect="1"/>
          </p:cNvPicPr>
          <p:nvPr/>
        </p:nvPicPr>
        <p:blipFill>
          <a:blip r:embed="rId3"/>
          <a:stretch>
            <a:fillRect/>
          </a:stretch>
        </p:blipFill>
        <p:spPr>
          <a:xfrm>
            <a:off x="4432300" y="1887996"/>
            <a:ext cx="7221223" cy="4061937"/>
          </a:xfrm>
          <a:prstGeom prst="rect">
            <a:avLst/>
          </a:prstGeom>
          <a:noFill/>
          <a:ln w="19050">
            <a:noFill/>
          </a:ln>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wrap="square" anchor="t">
            <a:normAutofit/>
          </a:bodyPr>
          <a:lstStyle>
            <a:lvl1pPr>
              <a:defRPr>
                <a:solidFill>
                  <a:schemeClr val="tx1"/>
                </a:solidFill>
              </a:defRPr>
            </a:lvl1pPr>
          </a:lstStyle>
          <a:p>
            <a:r>
              <a:rPr lang="en-US"/>
              <a:t>Apply customizations to specific portal areas</a:t>
            </a:r>
          </a:p>
        </p:txBody>
      </p:sp>
      <p:sp>
        <p:nvSpPr>
          <p:cNvPr id="3" name="Subtitle"/>
          <p:cNvSpPr>
            <a:spLocks noGrp="1"/>
          </p:cNvSpPr>
          <p:nvPr>
            <p:ph sz="quarter" idx="10"/>
          </p:nvPr>
        </p:nvSpPr>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Customize Bootstrap</a:t>
            </a:r>
          </a:p>
          <a:p>
            <a:r>
              <a:rPr lang="en-US" sz="2000" dirty="0"/>
              <a:t>The standard way to create a custom version of Bootstrap is </a:t>
            </a:r>
            <a:r>
              <a:rPr lang="en-US" sz="2000" dirty="0">
                <a:hlinkClick r:id="rId3"/>
              </a:rPr>
              <a:t>through the official Bootstrap site</a:t>
            </a:r>
            <a:r>
              <a:rPr lang="en-US" sz="2000" dirty="0"/>
              <a:t>.</a:t>
            </a:r>
          </a:p>
          <a:p>
            <a:endParaRPr dirty="0"/>
          </a:p>
        </p:txBody>
      </p:sp>
      <p:sp>
        <p:nvSpPr>
          <p:cNvPr id="5" name="Content Placeholder 4">
            <a:extLst>
              <a:ext uri="{FF2B5EF4-FFF2-40B4-BE49-F238E27FC236}">
                <a16:creationId xmlns:a16="http://schemas.microsoft.com/office/drawing/2014/main" id="{A296DD82-003A-4C37-9C9A-86A23EFD0506}"/>
              </a:ext>
            </a:extLst>
          </p:cNvPr>
          <p:cNvSpPr>
            <a:spLocks noGrp="1"/>
          </p:cNvSpPr>
          <p:nvPr>
            <p:ph sz="quarter" idx="11"/>
          </p:nvPr>
        </p:nvSpPr>
        <p:spPr/>
        <p:txBody>
          <a:bodyPr/>
          <a:lstStyle/>
          <a:p>
            <a:r>
              <a:rPr lang="en-US" dirty="0"/>
              <a:t>Background images</a:t>
            </a:r>
          </a:p>
          <a:p>
            <a:r>
              <a:rPr lang="en-US" sz="2000" dirty="0"/>
              <a:t>When you are starting portal customizations, one of the most common requests that you might have is to replace the background images.</a:t>
            </a:r>
          </a:p>
          <a:p>
            <a:endParaRPr lang="en-US" dirty="0"/>
          </a:p>
        </p:txBody>
      </p:sp>
    </p:spTree>
    <p:extLst>
      <p:ext uri="{BB962C8B-B14F-4D97-AF65-F5344CB8AC3E}">
        <p14:creationId xmlns:p14="http://schemas.microsoft.com/office/powerpoint/2010/main" val="290073836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CSS for simple adjustments</a:t>
            </a:r>
          </a:p>
        </p:txBody>
      </p:sp>
      <p:sp>
        <p:nvSpPr>
          <p:cNvPr id="3" name="Subtitle"/>
          <p:cNvSpPr>
            <a:spLocks noGrp="1"/>
          </p:cNvSpPr>
          <p:nvPr>
            <p:ph type="body" sz="quarter" idx="42"/>
          </p:nvPr>
        </p:nvSpPr>
        <p:spPr>
          <a:xfrm>
            <a:off x="418644" y="1456897"/>
            <a:ext cx="5579310"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CSS is often overlooked when simple adjustments are required, such as hiding the element or adjusting margins to fit a wide label.</a:t>
            </a:r>
          </a:p>
          <a:p>
            <a:pPr marL="342900" lvl="1" indent="-342900">
              <a:buFont typeface="Arial" panose="020B0604020202020204" pitchFamily="34" charset="0"/>
              <a:buChar char="•"/>
            </a:pPr>
            <a:r>
              <a:rPr lang="en-US" sz="2000" dirty="0"/>
              <a:t>Set </a:t>
            </a:r>
            <a:r>
              <a:rPr lang="en-US" sz="2000" b="1" dirty="0"/>
              <a:t>Label</a:t>
            </a:r>
            <a:r>
              <a:rPr lang="en-US" sz="2000" dirty="0"/>
              <a:t> to a single space.</a:t>
            </a:r>
          </a:p>
          <a:p>
            <a:pPr marL="342900" lvl="1" indent="-342900">
              <a:buFont typeface="Arial" panose="020B0604020202020204" pitchFamily="34" charset="0"/>
              <a:buChar char="•"/>
            </a:pPr>
            <a:r>
              <a:rPr lang="en-US" sz="2000" dirty="0"/>
              <a:t>Set </a:t>
            </a:r>
            <a:r>
              <a:rPr lang="en-US" sz="2000" b="1" dirty="0"/>
              <a:t>CSS Class</a:t>
            </a:r>
            <a:r>
              <a:rPr lang="en-US" sz="2000" dirty="0"/>
              <a:t> to </a:t>
            </a:r>
            <a:r>
              <a:rPr lang="en-US" sz="2000" b="1" dirty="0"/>
              <a:t>hide</a:t>
            </a:r>
            <a:r>
              <a:rPr lang="en-US" sz="2000" dirty="0"/>
              <a:t>.</a:t>
            </a:r>
          </a:p>
          <a:p>
            <a:pPr marL="342900" lvl="1" indent="-342900">
              <a:buFont typeface="Arial" panose="020B0604020202020204" pitchFamily="34" charset="0"/>
              <a:buChar char="•"/>
            </a:pPr>
            <a:r>
              <a:rPr lang="en-US" sz="2000" dirty="0"/>
              <a:t>Set the default value as required.</a:t>
            </a:r>
          </a:p>
        </p:txBody>
      </p:sp>
      <p:pic>
        <p:nvPicPr>
          <p:cNvPr id="9218" name="Picture 2" descr="Hide field and set default">
            <a:extLst>
              <a:ext uri="{FF2B5EF4-FFF2-40B4-BE49-F238E27FC236}">
                <a16:creationId xmlns:a16="http://schemas.microsoft.com/office/drawing/2014/main" id="{46C02118-9D82-47E2-B9D7-351456D211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49678" y="1610139"/>
            <a:ext cx="5303845" cy="4654124"/>
          </a:xfrm>
          <a:prstGeom prst="rect">
            <a:avLst/>
          </a:prstGeom>
          <a:solidFill>
            <a:srgbClr val="FFFFFF"/>
          </a:solidFill>
          <a:ln w="19050">
            <a:noFill/>
          </a:ln>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Advanced client-side development</a:t>
            </a:r>
          </a:p>
        </p:txBody>
      </p:sp>
      <p:sp>
        <p:nvSpPr>
          <p:cNvPr id="8" name="Text Placeholder 7">
            <a:extLst>
              <a:ext uri="{FF2B5EF4-FFF2-40B4-BE49-F238E27FC236}">
                <a16:creationId xmlns:a16="http://schemas.microsoft.com/office/drawing/2014/main" id="{C7A6E98F-ECE7-48D4-B30C-23DF5F734E61}"/>
              </a:ext>
            </a:extLst>
          </p:cNvPr>
          <p:cNvSpPr>
            <a:spLocks noGrp="1"/>
          </p:cNvSpPr>
          <p:nvPr>
            <p:ph type="body" sz="quarter" idx="20"/>
          </p:nvPr>
        </p:nvSpPr>
        <p:spPr>
          <a:xfrm>
            <a:off x="418643" y="1183948"/>
            <a:ext cx="11328812" cy="1554272"/>
          </a:xfrm>
        </p:spPr>
        <p:txBody>
          <a:bodyPr/>
          <a:lstStyle/>
          <a:p>
            <a:r>
              <a:rPr lang="en-US" dirty="0"/>
              <a:t>Using JavaScript and CSS to manipulate client-side visibility and functionality of portal pages can help you achieve considerable success in satisfying some key business requirements.</a:t>
            </a:r>
          </a:p>
          <a:p>
            <a:endParaRPr lang="en-US" dirty="0"/>
          </a:p>
        </p:txBody>
      </p:sp>
      <p:sp>
        <p:nvSpPr>
          <p:cNvPr id="10" name="Text Placeholder 9">
            <a:extLst>
              <a:ext uri="{FF2B5EF4-FFF2-40B4-BE49-F238E27FC236}">
                <a16:creationId xmlns:a16="http://schemas.microsoft.com/office/drawing/2014/main" id="{92A52E7B-CABB-4A58-9CD4-270537404F03}"/>
              </a:ext>
            </a:extLst>
          </p:cNvPr>
          <p:cNvSpPr>
            <a:spLocks noGrp="1"/>
          </p:cNvSpPr>
          <p:nvPr>
            <p:ph type="body" sz="quarter" idx="22"/>
          </p:nvPr>
        </p:nvSpPr>
        <p:spPr/>
        <p:txBody>
          <a:bodyPr/>
          <a:lstStyle/>
          <a:p>
            <a:r>
              <a:rPr lang="en-US" sz="2000" b="1" i="0" dirty="0">
                <a:solidFill>
                  <a:srgbClr val="171717"/>
                </a:solidFill>
                <a:effectLst/>
                <a:latin typeface="Segoe UI" panose="020B0502040204020203" pitchFamily="34" charset="0"/>
              </a:rPr>
              <a:t>Partner libraries</a:t>
            </a:r>
          </a:p>
          <a:p>
            <a:endParaRPr lang="en-US" sz="2000" dirty="0"/>
          </a:p>
        </p:txBody>
      </p:sp>
      <p:sp>
        <p:nvSpPr>
          <p:cNvPr id="11" name="Text Placeholder 10">
            <a:extLst>
              <a:ext uri="{FF2B5EF4-FFF2-40B4-BE49-F238E27FC236}">
                <a16:creationId xmlns:a16="http://schemas.microsoft.com/office/drawing/2014/main" id="{47DE4F68-322F-4764-B8B5-3EEEE0B99BC9}"/>
              </a:ext>
            </a:extLst>
          </p:cNvPr>
          <p:cNvSpPr>
            <a:spLocks noGrp="1"/>
          </p:cNvSpPr>
          <p:nvPr>
            <p:ph type="body" sz="quarter" idx="23"/>
          </p:nvPr>
        </p:nvSpPr>
        <p:spPr/>
        <p:txBody>
          <a:bodyPr/>
          <a:lstStyle/>
          <a:p>
            <a:pPr algn="l"/>
            <a:r>
              <a:rPr lang="en-US" sz="2000" b="1" i="0" dirty="0">
                <a:solidFill>
                  <a:srgbClr val="171717"/>
                </a:solidFill>
                <a:effectLst/>
                <a:latin typeface="Segoe UI" panose="020B0502040204020203" pitchFamily="34" charset="0"/>
              </a:rPr>
              <a:t>API calls</a:t>
            </a:r>
          </a:p>
          <a:p>
            <a:br>
              <a:rPr lang="en-US" sz="2000" dirty="0"/>
            </a:br>
            <a:endParaRPr lang="en-US" sz="2000" dirty="0"/>
          </a:p>
        </p:txBody>
      </p:sp>
      <p:sp>
        <p:nvSpPr>
          <p:cNvPr id="12" name="Text Placeholder 11">
            <a:extLst>
              <a:ext uri="{FF2B5EF4-FFF2-40B4-BE49-F238E27FC236}">
                <a16:creationId xmlns:a16="http://schemas.microsoft.com/office/drawing/2014/main" id="{75600BD1-EE53-4384-83B1-20BF9B32FA88}"/>
              </a:ext>
            </a:extLst>
          </p:cNvPr>
          <p:cNvSpPr>
            <a:spLocks noGrp="1"/>
          </p:cNvSpPr>
          <p:nvPr>
            <p:ph type="body" sz="quarter" idx="24"/>
          </p:nvPr>
        </p:nvSpPr>
        <p:spPr/>
        <p:txBody>
          <a:bodyPr/>
          <a:lstStyle/>
          <a:p>
            <a:r>
              <a:rPr lang="en-US" sz="2000" b="1" i="0" dirty="0">
                <a:solidFill>
                  <a:srgbClr val="171717"/>
                </a:solidFill>
                <a:effectLst/>
                <a:latin typeface="Segoe UI" panose="020B0502040204020203" pitchFamily="34" charset="0"/>
              </a:rPr>
              <a:t>Companion app</a:t>
            </a:r>
          </a:p>
          <a:p>
            <a:endParaRPr lang="en-US" dirty="0"/>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ED250A-5406-41C1-AFB7-14F23C0D154E}"/>
              </a:ext>
            </a:extLst>
          </p:cNvPr>
          <p:cNvSpPr>
            <a:spLocks noGrp="1"/>
          </p:cNvSpPr>
          <p:nvPr>
            <p:ph type="title"/>
          </p:nvPr>
        </p:nvSpPr>
        <p:spPr/>
        <p:txBody>
          <a:bodyPr/>
          <a:lstStyle/>
          <a:p>
            <a:pPr>
              <a:lnSpc>
                <a:spcPct val="100000"/>
              </a:lnSpc>
            </a:pPr>
            <a:r>
              <a:rPr lang="en-US" dirty="0"/>
              <a:t>Exercise: Add advanced client-side functionality</a:t>
            </a:r>
            <a:br>
              <a:rPr lang="en-US" dirty="0"/>
            </a:br>
            <a:br>
              <a:rPr lang="en-US" dirty="0"/>
            </a:br>
            <a:endParaRPr lang="en-US" dirty="0"/>
          </a:p>
        </p:txBody>
      </p:sp>
      <p:sp>
        <p:nvSpPr>
          <p:cNvPr id="14" name="TextBox 13">
            <a:extLst>
              <a:ext uri="{FF2B5EF4-FFF2-40B4-BE49-F238E27FC236}">
                <a16:creationId xmlns:a16="http://schemas.microsoft.com/office/drawing/2014/main" id="{61057AF9-DF43-49ED-BDD8-9ADB1371BDFC}"/>
              </a:ext>
            </a:extLst>
          </p:cNvPr>
          <p:cNvSpPr txBox="1"/>
          <p:nvPr/>
        </p:nvSpPr>
        <p:spPr>
          <a:xfrm>
            <a:off x="0" y="2705364"/>
            <a:ext cx="12192000" cy="1447272"/>
          </a:xfrm>
          <a:prstGeom prst="rect">
            <a:avLst/>
          </a:prstGeom>
          <a:solidFill>
            <a:schemeClr val="bg1">
              <a:lumMod val="95000"/>
            </a:schemeClr>
          </a:solidFill>
        </p:spPr>
        <p:txBody>
          <a:bodyPr wrap="square" lIns="411480" rIns="182880" anchor="ctr">
            <a:noAutofit/>
          </a:bodyPr>
          <a:lstStyle/>
          <a:p>
            <a:r>
              <a:rPr lang="en-US" sz="2000" dirty="0"/>
              <a:t>Follow the exercise in the student manual</a:t>
            </a:r>
          </a:p>
        </p:txBody>
      </p:sp>
    </p:spTree>
    <p:extLst>
      <p:ext uri="{BB962C8B-B14F-4D97-AF65-F5344CB8AC3E}">
        <p14:creationId xmlns:p14="http://schemas.microsoft.com/office/powerpoint/2010/main" val="292190481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908669"/>
            <a:ext cx="8500727" cy="997196"/>
          </a:xfrm>
        </p:spPr>
        <p:txBody>
          <a:bodyPr/>
          <a:lstStyle/>
          <a:p>
            <a:r>
              <a:rPr lang="en-US" sz="3600" dirty="0"/>
              <a:t>Build custom Power Apps portals web templates</a:t>
            </a:r>
          </a:p>
        </p:txBody>
      </p:sp>
      <p:pic>
        <p:nvPicPr>
          <p:cNvPr id="31" name="Picture 30" descr="Icon of a document">
            <a:extLst>
              <a:ext uri="{FF2B5EF4-FFF2-40B4-BE49-F238E27FC236}">
                <a16:creationId xmlns:a16="http://schemas.microsoft.com/office/drawing/2014/main" id="{7BE23071-00C2-45BC-B90A-8F10801C7C2C}"/>
              </a:ext>
            </a:extLst>
          </p:cNvPr>
          <p:cNvPicPr>
            <a:picLocks noChangeAspect="1"/>
          </p:cNvPicPr>
          <p:nvPr/>
        </p:nvPicPr>
        <p:blipFill>
          <a:blip r:embed="rId3"/>
          <a:stretch>
            <a:fillRect/>
          </a:stretch>
        </p:blipFill>
        <p:spPr>
          <a:xfrm>
            <a:off x="10293773" y="2838450"/>
            <a:ext cx="885444" cy="1182624"/>
          </a:xfrm>
          <a:prstGeom prst="rect">
            <a:avLst/>
          </a:prstGeom>
        </p:spPr>
      </p:pic>
    </p:spTree>
    <p:extLst>
      <p:ext uri="{BB962C8B-B14F-4D97-AF65-F5344CB8AC3E}">
        <p14:creationId xmlns:p14="http://schemas.microsoft.com/office/powerpoint/2010/main" val="413823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Introduction to portal web templates</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Liquid is an </a:t>
            </a:r>
            <a:r>
              <a:rPr dirty="0">
                <a:solidFill>
                  <a:schemeClr val="accent2"/>
                </a:solidFill>
                <a:hlinkClick r:id="rId3">
                  <a:extLst>
                    <a:ext uri="{A12FA001-AC4F-418D-AE19-62706E023703}">
                      <ahyp:hlinkClr xmlns:ahyp="http://schemas.microsoft.com/office/drawing/2018/hyperlinkcolor" val="tx"/>
                    </a:ext>
                  </a:extLst>
                </a:hlinkClick>
              </a:rPr>
              <a:t>open-source template language</a:t>
            </a:r>
            <a:r>
              <a:rPr dirty="0">
                <a:solidFill>
                  <a:schemeClr val="accent2"/>
                </a:solidFill>
              </a:rPr>
              <a:t> </a:t>
            </a:r>
            <a:r>
              <a:rPr dirty="0"/>
              <a:t>that can be used to add dynamic content to pages.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Get started with portals</a:t>
            </a:r>
            <a:endParaRPr lang="en-US" b="1" dirty="0">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10789920" y="329184"/>
            <a:ext cx="812800" cy="8128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584200" y="1436688"/>
            <a:ext cx="3769436"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300"/>
              </a:spcAft>
            </a:pPr>
            <a:r>
              <a:rPr lang="en-US" sz="1800" dirty="0">
                <a:solidFill>
                  <a:schemeClr val="tx1"/>
                </a:solidFill>
                <a:latin typeface="+mj-lt"/>
                <a:cs typeface="Segoe UI" panose="020B0502040204020203" pitchFamily="34" charset="0"/>
              </a:rPr>
              <a:t>Portal templates:</a:t>
            </a:r>
          </a:p>
          <a:p>
            <a:pPr marL="285750" indent="-285750">
              <a:spcAft>
                <a:spcPts val="300"/>
              </a:spcAft>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If you are building a custom business application by using Common Data Service without Dynamics 365 apps enabled, your only choice is the Portal from blank option.</a:t>
            </a:r>
          </a:p>
          <a:p>
            <a:pPr marL="285750" indent="-285750">
              <a:spcAft>
                <a:spcPts val="300"/>
              </a:spcAft>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If you are using Microsoft Dynamics 365 apps</a:t>
            </a:r>
            <a:r>
              <a:rPr lang="zh-CN" altLang="en-US" sz="1800" dirty="0">
                <a:solidFill>
                  <a:schemeClr val="tx1"/>
                </a:solidFill>
                <a:latin typeface="Segoe UI" panose="020B0502040204020203" pitchFamily="34" charset="0"/>
                <a:cs typeface="Segoe UI" panose="020B0502040204020203" pitchFamily="34" charset="0"/>
              </a:rPr>
              <a:t>，</a:t>
            </a:r>
            <a:r>
              <a:rPr lang="en-US" altLang="zh-CN" sz="1800" dirty="0">
                <a:solidFill>
                  <a:schemeClr val="tx1"/>
                </a:solidFill>
                <a:latin typeface="Segoe UI" panose="020B0502040204020203" pitchFamily="34" charset="0"/>
                <a:cs typeface="Segoe UI" panose="020B0502040204020203" pitchFamily="34" charset="0"/>
              </a:rPr>
              <a:t>you have a choice of five additional portal templates</a:t>
            </a:r>
            <a:endParaRPr lang="en-US" sz="1800" dirty="0">
              <a:solidFill>
                <a:schemeClr val="tx1"/>
              </a:solidFill>
              <a:latin typeface="Segoe UI" panose="020B0502040204020203" pitchFamily="34" charset="0"/>
              <a:cs typeface="Segoe UI" panose="020B0502040204020203" pitchFamily="34" charset="0"/>
            </a:endParaRPr>
          </a:p>
          <a:p>
            <a:pPr>
              <a:spcAft>
                <a:spcPts val="300"/>
              </a:spcAft>
            </a:pPr>
            <a:r>
              <a:rPr lang="en-US" sz="1800" dirty="0">
                <a:solidFill>
                  <a:schemeClr val="tx1"/>
                </a:solidFill>
                <a:latin typeface="+mj-lt"/>
                <a:cs typeface="Segoe UI" panose="020B0502040204020203" pitchFamily="34" charset="0"/>
              </a:rPr>
              <a:t>Provision a portal</a:t>
            </a:r>
          </a:p>
          <a:p>
            <a:pPr>
              <a:spcAft>
                <a:spcPts val="300"/>
              </a:spcAft>
            </a:pPr>
            <a:r>
              <a:rPr lang="en-US" sz="1800" dirty="0">
                <a:solidFill>
                  <a:schemeClr val="tx1"/>
                </a:solidFill>
                <a:latin typeface="Segoe UI" panose="020B0502040204020203" pitchFamily="34" charset="0"/>
                <a:cs typeface="Segoe UI" panose="020B0502040204020203" pitchFamily="34" charset="0"/>
              </a:rPr>
              <a:t>Only one Power Apps portals can be provisioned for each Common Data Service environment</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421875" y="1436688"/>
            <a:ext cx="7187513" cy="4832350"/>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4454613" y="1890693"/>
            <a:ext cx="7133982" cy="401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1094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Templates</a:t>
            </a:r>
          </a:p>
        </p:txBody>
      </p:sp>
      <p:sp>
        <p:nvSpPr>
          <p:cNvPr id="3" name="Subtitle"/>
          <p:cNvSpPr>
            <a:spLocks noGrp="1"/>
          </p:cNvSpPr>
          <p:nvPr>
            <p:ph type="body" sz="quarter" idx="42"/>
          </p:nvPr>
        </p:nvSpPr>
        <p:spPr>
          <a:xfrm>
            <a:off x="418643" y="1456896"/>
            <a:ext cx="4103930" cy="495597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In Power Apps portals, the webpage does not define how the page looks when it's rendered on the portal.</a:t>
            </a:r>
          </a:p>
        </p:txBody>
      </p:sp>
      <p:sp>
        <p:nvSpPr>
          <p:cNvPr id="4" name="New shape"/>
          <p:cNvSpPr/>
          <p:nvPr/>
        </p:nvSpPr>
        <p:spPr>
          <a:xfrm>
            <a:off x="4769707" y="1075321"/>
            <a:ext cx="7003650" cy="5337551"/>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200" dirty="0">
                <a:solidFill>
                  <a:srgbClr val="000000"/>
                </a:solidFill>
              </a:rPr>
              <a:t>&lt;div class="container"&gt;</a:t>
            </a:r>
            <a:br>
              <a:rPr sz="1200" dirty="0">
                <a:solidFill>
                  <a:srgbClr val="000000"/>
                </a:solidFill>
              </a:rPr>
            </a:br>
            <a:r>
              <a:rPr sz="1200" dirty="0">
                <a:solidFill>
                  <a:srgbClr val="000000"/>
                </a:solidFill>
              </a:rPr>
              <a:t>  &lt;div class="page-heading"&gt;</a:t>
            </a:r>
            <a:br>
              <a:rPr sz="1200" dirty="0">
                <a:solidFill>
                  <a:srgbClr val="000000"/>
                </a:solidFill>
              </a:rPr>
            </a:br>
            <a:r>
              <a:rPr sz="1200" dirty="0">
                <a:solidFill>
                  <a:srgbClr val="000000"/>
                </a:solidFill>
              </a:rPr>
              <a:t>    {% include 'Breadcrumbs' %}</a:t>
            </a:r>
            <a:br>
              <a:rPr sz="1200" dirty="0">
                <a:solidFill>
                  <a:srgbClr val="000000"/>
                </a:solidFill>
              </a:rPr>
            </a:br>
            <a:r>
              <a:rPr sz="1200" dirty="0">
                <a:solidFill>
                  <a:srgbClr val="000000"/>
                </a:solidFill>
              </a:rPr>
              <a:t>    {% include 'Page Header' %}</a:t>
            </a:r>
            <a:br>
              <a:rPr sz="1200" dirty="0">
                <a:solidFill>
                  <a:srgbClr val="000000"/>
                </a:solidFill>
              </a:rPr>
            </a:br>
            <a:r>
              <a:rPr sz="1200" dirty="0">
                <a:solidFill>
                  <a:srgbClr val="000000"/>
                </a:solidFill>
              </a:rPr>
              <a:t>  &lt;/div&gt;</a:t>
            </a:r>
            <a:br>
              <a:rPr sz="1200" dirty="0">
                <a:solidFill>
                  <a:srgbClr val="000000"/>
                </a:solidFill>
              </a:rPr>
            </a:br>
            <a:r>
              <a:rPr sz="1200" dirty="0">
                <a:solidFill>
                  <a:srgbClr val="000000"/>
                </a:solidFill>
              </a:rPr>
              <a:t>  &lt;div class="row"&gt;</a:t>
            </a:r>
            <a:br>
              <a:rPr sz="1200" dirty="0">
                <a:solidFill>
                  <a:srgbClr val="000000"/>
                </a:solidFill>
              </a:rPr>
            </a:br>
            <a:r>
              <a:rPr sz="1200" dirty="0">
                <a:solidFill>
                  <a:srgbClr val="000000"/>
                </a:solidFill>
              </a:rPr>
              <a:t>    &lt;div class="col-md-12"&gt;</a:t>
            </a:r>
            <a:br>
              <a:rPr sz="1200" dirty="0">
                <a:solidFill>
                  <a:srgbClr val="000000"/>
                </a:solidFill>
              </a:rPr>
            </a:br>
            <a:r>
              <a:rPr sz="1200" dirty="0">
                <a:solidFill>
                  <a:srgbClr val="000000"/>
                </a:solidFill>
              </a:rPr>
              <a:t>    {% block main %}</a:t>
            </a:r>
            <a:br>
              <a:rPr sz="1200" dirty="0">
                <a:solidFill>
                  <a:srgbClr val="000000"/>
                </a:solidFill>
              </a:rPr>
            </a:br>
            <a:r>
              <a:rPr sz="1200" dirty="0">
                <a:solidFill>
                  <a:srgbClr val="000000"/>
                </a:solidFill>
              </a:rPr>
              <a:t>      {% include 'Page Copy' %}</a:t>
            </a:r>
            <a:br>
              <a:rPr sz="1200" dirty="0">
                <a:solidFill>
                  <a:srgbClr val="000000"/>
                </a:solidFill>
              </a:rPr>
            </a:br>
            <a:br>
              <a:rPr sz="1200" dirty="0">
                <a:solidFill>
                  <a:srgbClr val="000000"/>
                </a:solidFill>
              </a:rPr>
            </a:br>
            <a:r>
              <a:rPr sz="1200" dirty="0">
                <a:solidFill>
                  <a:srgbClr val="000000"/>
                </a:solidFill>
              </a:rPr>
              <a:t>      {% if </a:t>
            </a:r>
            <a:r>
              <a:rPr sz="1200" dirty="0" err="1">
                <a:solidFill>
                  <a:srgbClr val="000000"/>
                </a:solidFill>
              </a:rPr>
              <a:t>page.adx_entitylist</a:t>
            </a:r>
            <a:r>
              <a:rPr sz="1200" dirty="0">
                <a:solidFill>
                  <a:srgbClr val="000000"/>
                </a:solidFill>
              </a:rPr>
              <a:t> %}</a:t>
            </a:r>
            <a:br>
              <a:rPr sz="1200" dirty="0">
                <a:solidFill>
                  <a:srgbClr val="000000"/>
                </a:solidFill>
              </a:rPr>
            </a:br>
            <a:r>
              <a:rPr sz="1200" dirty="0">
                <a:solidFill>
                  <a:srgbClr val="000000"/>
                </a:solidFill>
              </a:rPr>
              <a:t>        {% include '</a:t>
            </a:r>
            <a:r>
              <a:rPr sz="1200" dirty="0" err="1">
                <a:solidFill>
                  <a:srgbClr val="000000"/>
                </a:solidFill>
              </a:rPr>
              <a:t>entity_list</a:t>
            </a:r>
            <a:r>
              <a:rPr sz="1200" dirty="0">
                <a:solidFill>
                  <a:srgbClr val="000000"/>
                </a:solidFill>
              </a:rPr>
              <a:t>' </a:t>
            </a:r>
            <a:r>
              <a:rPr sz="1200" dirty="0" err="1">
                <a:solidFill>
                  <a:srgbClr val="000000"/>
                </a:solidFill>
              </a:rPr>
              <a:t>key:page.adx_entitylist.id</a:t>
            </a:r>
            <a:r>
              <a:rPr sz="1200" dirty="0">
                <a:solidFill>
                  <a:srgbClr val="000000"/>
                </a:solidFill>
              </a:rPr>
              <a:t> %}</a:t>
            </a:r>
            <a:br>
              <a:rPr sz="1200" dirty="0">
                <a:solidFill>
                  <a:srgbClr val="000000"/>
                </a:solidFill>
              </a:rPr>
            </a:br>
            <a:r>
              <a:rPr sz="1200" dirty="0">
                <a:solidFill>
                  <a:srgbClr val="000000"/>
                </a:solidFill>
              </a:rPr>
              <a:t>      {% endif %}</a:t>
            </a:r>
            <a:br>
              <a:rPr sz="1200" dirty="0">
                <a:solidFill>
                  <a:srgbClr val="000000"/>
                </a:solidFill>
              </a:rPr>
            </a:br>
            <a:r>
              <a:rPr sz="1200" dirty="0">
                <a:solidFill>
                  <a:srgbClr val="000000"/>
                </a:solidFill>
              </a:rPr>
              <a:t>    </a:t>
            </a:r>
            <a:br>
              <a:rPr sz="1200" dirty="0">
                <a:solidFill>
                  <a:srgbClr val="000000"/>
                </a:solidFill>
              </a:rPr>
            </a:br>
            <a:r>
              <a:rPr sz="1200" dirty="0">
                <a:solidFill>
                  <a:srgbClr val="000000"/>
                </a:solidFill>
              </a:rPr>
              <a:t>      {% if </a:t>
            </a:r>
            <a:r>
              <a:rPr sz="1200" dirty="0" err="1">
                <a:solidFill>
                  <a:srgbClr val="000000"/>
                </a:solidFill>
              </a:rPr>
              <a:t>page.adx_entityform</a:t>
            </a:r>
            <a:r>
              <a:rPr sz="1200" dirty="0">
                <a:solidFill>
                  <a:srgbClr val="000000"/>
                </a:solidFill>
              </a:rPr>
              <a:t> %}</a:t>
            </a:r>
            <a:br>
              <a:rPr sz="1200" dirty="0">
                <a:solidFill>
                  <a:srgbClr val="000000"/>
                </a:solidFill>
              </a:rPr>
            </a:br>
            <a:r>
              <a:rPr sz="1200" dirty="0">
                <a:solidFill>
                  <a:srgbClr val="000000"/>
                </a:solidFill>
              </a:rPr>
              <a:t>        {% </a:t>
            </a:r>
            <a:r>
              <a:rPr sz="1200" dirty="0" err="1">
                <a:solidFill>
                  <a:srgbClr val="000000"/>
                </a:solidFill>
              </a:rPr>
              <a:t>entityform</a:t>
            </a:r>
            <a:r>
              <a:rPr sz="1200" dirty="0">
                <a:solidFill>
                  <a:srgbClr val="000000"/>
                </a:solidFill>
              </a:rPr>
              <a:t> id: page.adx_entityform.id %}</a:t>
            </a:r>
            <a:br>
              <a:rPr sz="1200" dirty="0">
                <a:solidFill>
                  <a:srgbClr val="000000"/>
                </a:solidFill>
              </a:rPr>
            </a:br>
            <a:r>
              <a:rPr sz="1200" dirty="0">
                <a:solidFill>
                  <a:srgbClr val="000000"/>
                </a:solidFill>
              </a:rPr>
              <a:t>      {% endif %}</a:t>
            </a:r>
            <a:br>
              <a:rPr sz="1200" dirty="0">
                <a:solidFill>
                  <a:srgbClr val="000000"/>
                </a:solidFill>
              </a:rPr>
            </a:br>
            <a:r>
              <a:rPr sz="1200" dirty="0">
                <a:solidFill>
                  <a:srgbClr val="000000"/>
                </a:solidFill>
              </a:rPr>
              <a:t>		{% </a:t>
            </a:r>
            <a:r>
              <a:rPr sz="1200" dirty="0" err="1">
                <a:solidFill>
                  <a:srgbClr val="000000"/>
                </a:solidFill>
              </a:rPr>
              <a:t>endblock</a:t>
            </a:r>
            <a:r>
              <a:rPr sz="1200" dirty="0">
                <a:solidFill>
                  <a:srgbClr val="000000"/>
                </a:solidFill>
              </a:rPr>
              <a:t> %}</a:t>
            </a:r>
            <a:br>
              <a:rPr sz="1200" dirty="0">
                <a:solidFill>
                  <a:srgbClr val="000000"/>
                </a:solidFill>
              </a:rPr>
            </a:br>
            <a:r>
              <a:rPr sz="1200" dirty="0">
                <a:solidFill>
                  <a:srgbClr val="000000"/>
                </a:solidFill>
              </a:rPr>
              <a:t>    &lt;/div&gt;</a:t>
            </a:r>
            <a:br>
              <a:rPr sz="1200" dirty="0">
                <a:solidFill>
                  <a:srgbClr val="000000"/>
                </a:solidFill>
              </a:rPr>
            </a:br>
            <a:r>
              <a:rPr sz="1200" dirty="0">
                <a:solidFill>
                  <a:srgbClr val="000000"/>
                </a:solidFill>
              </a:rPr>
              <a:t>  &lt;/div&gt;</a:t>
            </a:r>
            <a:br>
              <a:rPr sz="1200" dirty="0">
                <a:solidFill>
                  <a:srgbClr val="000000"/>
                </a:solidFill>
              </a:rPr>
            </a:br>
            <a:r>
              <a:rPr sz="1200" dirty="0">
                <a:solidFill>
                  <a:srgbClr val="000000"/>
                </a:solidFill>
              </a:rPr>
              <a:t>&lt;/div&gt;</a:t>
            </a:r>
          </a:p>
        </p:txBody>
      </p:sp>
      <p:sp>
        <p:nvSpPr>
          <p:cNvPr id="5" name="New shape"/>
          <p:cNvSpPr/>
          <p:nvPr/>
        </p:nvSpPr>
        <p:spPr>
          <a:xfrm>
            <a:off x="4769707" y="904012"/>
            <a:ext cx="7003651" cy="363946"/>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twig</a:t>
            </a:r>
            <a:endParaRPr dirty="0">
              <a:solidFill>
                <a:srgbClr val="000000"/>
              </a:solidFill>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Web templates as website headers and footers</a:t>
            </a:r>
          </a:p>
        </p:txBody>
      </p:sp>
      <p:sp>
        <p:nvSpPr>
          <p:cNvPr id="3" name="Subtitle"/>
          <p:cNvSpPr>
            <a:spLocks noGrp="1"/>
          </p:cNvSpPr>
          <p:nvPr>
            <p:ph type="body" sz="quarter" idx="42"/>
          </p:nvPr>
        </p:nvSpPr>
        <p:spPr>
          <a:xfrm>
            <a:off x="418644" y="1456897"/>
            <a:ext cx="3659644"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Web templates can be used to override the global header and footer that is used by a Power Apps portal.</a:t>
            </a:r>
          </a:p>
        </p:txBody>
      </p:sp>
      <p:pic>
        <p:nvPicPr>
          <p:cNvPr id="4" name="New picture" descr="Website header and footer"/>
          <p:cNvPicPr/>
          <p:nvPr/>
        </p:nvPicPr>
        <p:blipFill>
          <a:blip r:embed="rId3"/>
          <a:stretch>
            <a:fillRect/>
          </a:stretch>
        </p:blipFill>
        <p:spPr>
          <a:xfrm>
            <a:off x="4432300" y="1978261"/>
            <a:ext cx="7221223" cy="3881407"/>
          </a:xfrm>
          <a:prstGeom prst="rect">
            <a:avLst/>
          </a:prstGeom>
          <a:noFill/>
          <a:ln w="19050">
            <a:noFill/>
          </a:ln>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wrap="square" anchor="t">
            <a:normAutofit/>
          </a:bodyPr>
          <a:lstStyle>
            <a:lvl1pPr>
              <a:defRPr>
                <a:solidFill>
                  <a:schemeClr val="tx1"/>
                </a:solidFill>
              </a:defRPr>
            </a:lvl1pPr>
          </a:lstStyle>
          <a:p>
            <a:r>
              <a:rPr lang="en-US" dirty="0"/>
              <a:t>Create web templates</a:t>
            </a:r>
          </a:p>
        </p:txBody>
      </p:sp>
      <p:sp>
        <p:nvSpPr>
          <p:cNvPr id="3" name="Subtitle"/>
          <p:cNvSpPr>
            <a:spLocks noGrp="1"/>
          </p:cNvSpPr>
          <p:nvPr>
            <p:ph type="body" sz="quarter" idx="42"/>
          </p:nvPr>
        </p:nvSpPr>
        <p:spPr>
          <a:xfrm>
            <a:off x="418643" y="1456897"/>
            <a:ext cx="11354713" cy="3448735"/>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b="1" dirty="0"/>
              <a:t>Web Template</a:t>
            </a:r>
            <a:r>
              <a:rPr dirty="0"/>
              <a:t> is a simple entity that contains the following attributes:</a:t>
            </a:r>
          </a:p>
          <a:p>
            <a:pPr marL="342900" lvl="1" indent="-342900">
              <a:buFont typeface="Arial" panose="020B0604020202020204" pitchFamily="34" charset="0"/>
              <a:buChar char="•"/>
            </a:pPr>
            <a:r>
              <a:rPr lang="en-US" sz="1800" b="1" dirty="0"/>
              <a:t>Name</a:t>
            </a:r>
            <a:r>
              <a:rPr lang="en-US" sz="1800" dirty="0"/>
              <a:t> - When a template is included in other content, or extended by other templates, it is referred to by this name.</a:t>
            </a:r>
          </a:p>
          <a:p>
            <a:pPr marL="342900" lvl="1" indent="-342900">
              <a:buFont typeface="Arial" panose="020B0604020202020204" pitchFamily="34" charset="0"/>
              <a:buChar char="•"/>
            </a:pPr>
            <a:r>
              <a:rPr lang="en-US" sz="1800" b="1" dirty="0"/>
              <a:t>Source</a:t>
            </a:r>
            <a:r>
              <a:rPr lang="en-US" sz="1800" dirty="0"/>
              <a:t> - The source content of the template. It can be static text, an HTML fragment, or most often, a layout by using Liquid.</a:t>
            </a:r>
          </a:p>
          <a:p>
            <a:pPr marL="342900" lvl="1" indent="-342900">
              <a:buFont typeface="Arial" panose="020B0604020202020204" pitchFamily="34" charset="0"/>
              <a:buChar char="•"/>
            </a:pPr>
            <a:r>
              <a:rPr lang="en-US" sz="1800" b="1" dirty="0"/>
              <a:t>MIME type</a:t>
            </a:r>
            <a:r>
              <a:rPr lang="en-US" sz="1800" dirty="0"/>
              <a:t> - Defines what MIME type that the server will send to the client when the template is rendered. If value is not provided, the value is assumed to be text/html, which is a standard type for HTML pages. It's possible to create a web template that will render specialized content. For example, you can create a web template that will return some Common Data Service data in json format. In this case, the MIME type would be set to application/json.</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Web template management - </a:t>
            </a:r>
            <a:r>
              <a:rPr lang="en-US" dirty="0" err="1"/>
              <a:t>FetchXML</a:t>
            </a:r>
            <a:r>
              <a:rPr lang="en-US" dirty="0"/>
              <a:t> tag</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fetchxml tag allows users to query data from Common Data Service and renders the results in a page.</a:t>
            </a:r>
          </a:p>
        </p:txBody>
      </p:sp>
      <p:sp>
        <p:nvSpPr>
          <p:cNvPr id="4" name="New shape"/>
          <p:cNvSpPr/>
          <p:nvPr/>
        </p:nvSpPr>
        <p:spPr>
          <a:xfrm>
            <a:off x="584200" y="2717800"/>
            <a:ext cx="10972800" cy="32512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dirty="0">
                <a:solidFill>
                  <a:srgbClr val="000000"/>
                </a:solidFill>
              </a:rPr>
              <a:t>{% </a:t>
            </a:r>
            <a:r>
              <a:rPr sz="1800" dirty="0" err="1">
                <a:solidFill>
                  <a:srgbClr val="000000"/>
                </a:solidFill>
              </a:rPr>
              <a:t>fetchxml</a:t>
            </a:r>
            <a:r>
              <a:rPr sz="1800" dirty="0">
                <a:solidFill>
                  <a:srgbClr val="000000"/>
                </a:solidFill>
              </a:rPr>
              <a:t> </a:t>
            </a:r>
            <a:r>
              <a:rPr sz="1800" dirty="0" err="1">
                <a:solidFill>
                  <a:srgbClr val="000000"/>
                </a:solidFill>
              </a:rPr>
              <a:t>varResults</a:t>
            </a:r>
            <a:r>
              <a:rPr sz="1800" dirty="0">
                <a:solidFill>
                  <a:srgbClr val="000000"/>
                </a:solidFill>
              </a:rPr>
              <a:t> %}</a:t>
            </a:r>
            <a:br>
              <a:rPr sz="1800" dirty="0">
                <a:solidFill>
                  <a:srgbClr val="000000"/>
                </a:solidFill>
              </a:rPr>
            </a:br>
            <a:r>
              <a:rPr sz="1800" dirty="0">
                <a:solidFill>
                  <a:srgbClr val="0000FF"/>
                </a:solidFill>
              </a:rPr>
              <a:t>&lt;!- </a:t>
            </a:r>
            <a:r>
              <a:rPr sz="1800" dirty="0" err="1">
                <a:solidFill>
                  <a:srgbClr val="0000FF"/>
                </a:solidFill>
              </a:rPr>
              <a:t>Fetchxml</a:t>
            </a:r>
            <a:r>
              <a:rPr sz="1800" dirty="0">
                <a:solidFill>
                  <a:srgbClr val="0000FF"/>
                </a:solidFill>
              </a:rPr>
              <a:t> query --&gt;</a:t>
            </a:r>
            <a:br>
              <a:rPr sz="1800" dirty="0">
                <a:solidFill>
                  <a:srgbClr val="0000FF"/>
                </a:solidFill>
              </a:rPr>
            </a:br>
            <a:r>
              <a:rPr sz="1800" dirty="0">
                <a:solidFill>
                  <a:srgbClr val="000000"/>
                </a:solidFill>
              </a:rPr>
              <a:t>&lt;fetch&gt;</a:t>
            </a:r>
            <a:br>
              <a:rPr sz="1800" dirty="0">
                <a:solidFill>
                  <a:srgbClr val="000000"/>
                </a:solidFill>
              </a:rPr>
            </a:br>
            <a:r>
              <a:rPr sz="1800" dirty="0">
                <a:solidFill>
                  <a:srgbClr val="000000"/>
                </a:solidFill>
              </a:rPr>
              <a:t>  &lt;entity name=</a:t>
            </a:r>
            <a:r>
              <a:rPr sz="1800" dirty="0">
                <a:solidFill>
                  <a:srgbClr val="A31515"/>
                </a:solidFill>
              </a:rPr>
              <a:t>"account"</a:t>
            </a:r>
            <a:r>
              <a:rPr sz="1800" dirty="0">
                <a:solidFill>
                  <a:srgbClr val="000000"/>
                </a:solidFill>
              </a:rPr>
              <a:t>&gt;</a:t>
            </a:r>
            <a:br>
              <a:rPr sz="1800" dirty="0">
                <a:solidFill>
                  <a:srgbClr val="000000"/>
                </a:solidFill>
              </a:rPr>
            </a:br>
            <a:r>
              <a:rPr sz="1800" dirty="0">
                <a:solidFill>
                  <a:srgbClr val="000000"/>
                </a:solidFill>
              </a:rPr>
              <a:t>    &lt;attribute name=</a:t>
            </a:r>
            <a:r>
              <a:rPr sz="1800" dirty="0">
                <a:solidFill>
                  <a:srgbClr val="A31515"/>
                </a:solidFill>
              </a:rPr>
              <a:t>"name"</a:t>
            </a:r>
            <a:r>
              <a:rPr sz="1800" dirty="0">
                <a:solidFill>
                  <a:srgbClr val="000000"/>
                </a:solidFill>
              </a:rPr>
              <a:t> /&gt;</a:t>
            </a:r>
            <a:br>
              <a:rPr sz="1800" dirty="0">
                <a:solidFill>
                  <a:srgbClr val="000000"/>
                </a:solidFill>
              </a:rPr>
            </a:br>
            <a:r>
              <a:rPr sz="1800" dirty="0">
                <a:solidFill>
                  <a:srgbClr val="000000"/>
                </a:solidFill>
              </a:rPr>
              <a:t>  &lt;/entity&gt;</a:t>
            </a:r>
            <a:br>
              <a:rPr sz="1800" dirty="0">
                <a:solidFill>
                  <a:srgbClr val="000000"/>
                </a:solidFill>
              </a:rPr>
            </a:br>
            <a:r>
              <a:rPr sz="1800" dirty="0">
                <a:solidFill>
                  <a:srgbClr val="000000"/>
                </a:solidFill>
              </a:rPr>
              <a:t>&lt;/fetch&gt;</a:t>
            </a:r>
            <a:br>
              <a:rPr sz="1800" dirty="0">
                <a:solidFill>
                  <a:srgbClr val="000000"/>
                </a:solidFill>
              </a:rPr>
            </a:br>
            <a:r>
              <a:rPr sz="1800" dirty="0">
                <a:solidFill>
                  <a:srgbClr val="000000"/>
                </a:solidFill>
              </a:rPr>
              <a:t>{% </a:t>
            </a:r>
            <a:r>
              <a:rPr sz="1800" dirty="0" err="1">
                <a:solidFill>
                  <a:srgbClr val="000000"/>
                </a:solidFill>
              </a:rPr>
              <a:t>endfetchxml</a:t>
            </a:r>
            <a:r>
              <a:rPr sz="1800" dirty="0">
                <a:solidFill>
                  <a:srgbClr val="000000"/>
                </a:solidFill>
              </a:rPr>
              <a:t> %}</a:t>
            </a:r>
          </a:p>
        </p:txBody>
      </p:sp>
      <p:sp>
        <p:nvSpPr>
          <p:cNvPr id="5" name="New shape"/>
          <p:cNvSpPr/>
          <p:nvPr/>
        </p:nvSpPr>
        <p:spPr>
          <a:xfrm>
            <a:off x="584200" y="235204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XML</a:t>
            </a:r>
          </a:p>
        </p:txBody>
      </p:sp>
      <p:sp>
        <p:nvSpPr>
          <p:cNvPr id="8" name="New shape">
            <a:extLst>
              <a:ext uri="{FF2B5EF4-FFF2-40B4-BE49-F238E27FC236}">
                <a16:creationId xmlns:a16="http://schemas.microsoft.com/office/drawing/2014/main" id="{FFAC13F6-724D-4830-A6D8-8DCDF0DF25E6}"/>
              </a:ext>
            </a:extLst>
          </p:cNvPr>
          <p:cNvSpPr/>
          <p:nvPr/>
        </p:nvSpPr>
        <p:spPr>
          <a:xfrm>
            <a:off x="5715000" y="3429000"/>
            <a:ext cx="5842000" cy="151740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800" dirty="0">
                <a:solidFill>
                  <a:srgbClr val="000000"/>
                </a:solidFill>
              </a:rPr>
              <a:t>{% for account in </a:t>
            </a:r>
            <a:r>
              <a:rPr lang="en-US" sz="1800" dirty="0" err="1">
                <a:solidFill>
                  <a:srgbClr val="000000"/>
                </a:solidFill>
              </a:rPr>
              <a:t>varResults.results.entities</a:t>
            </a:r>
            <a:r>
              <a:rPr lang="en-US" sz="1800" dirty="0">
                <a:solidFill>
                  <a:srgbClr val="000000"/>
                </a:solidFill>
              </a:rPr>
              <a:t> %} </a:t>
            </a:r>
          </a:p>
          <a:p>
            <a:pPr algn="l">
              <a:lnSpc>
                <a:spcPct val="125000"/>
              </a:lnSpc>
            </a:pPr>
            <a:r>
              <a:rPr lang="en-US" sz="1800" dirty="0">
                <a:solidFill>
                  <a:srgbClr val="000000"/>
                </a:solidFill>
              </a:rPr>
              <a:t>  {{ account.name }}&lt;</a:t>
            </a:r>
            <a:r>
              <a:rPr lang="en-US" sz="1800" dirty="0" err="1">
                <a:solidFill>
                  <a:srgbClr val="000000"/>
                </a:solidFill>
              </a:rPr>
              <a:t>br</a:t>
            </a:r>
            <a:r>
              <a:rPr lang="en-US" sz="1800" dirty="0">
                <a:solidFill>
                  <a:srgbClr val="000000"/>
                </a:solidFill>
              </a:rPr>
              <a:t> /&gt;</a:t>
            </a:r>
          </a:p>
          <a:p>
            <a:pPr algn="l">
              <a:lnSpc>
                <a:spcPct val="125000"/>
              </a:lnSpc>
            </a:pPr>
            <a:r>
              <a:rPr lang="en-US" sz="1800" dirty="0">
                <a:solidFill>
                  <a:srgbClr val="000000"/>
                </a:solidFill>
              </a:rPr>
              <a:t>{% </a:t>
            </a:r>
            <a:r>
              <a:rPr lang="en-US" sz="1800" dirty="0" err="1">
                <a:solidFill>
                  <a:srgbClr val="000000"/>
                </a:solidFill>
              </a:rPr>
              <a:t>endfor</a:t>
            </a:r>
            <a:r>
              <a:rPr lang="en-US" sz="1800" dirty="0">
                <a:solidFill>
                  <a:srgbClr val="000000"/>
                </a:solidFill>
              </a:rPr>
              <a:t> %}</a:t>
            </a:r>
            <a:endParaRPr sz="1800" dirty="0">
              <a:solidFill>
                <a:srgbClr val="000000"/>
              </a:solidFill>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Web template management - Comment tag</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With the comment tag, any content within the block will not be rendered, and any Liquid code within will not be run.</a:t>
            </a:r>
          </a:p>
        </p:txBody>
      </p:sp>
      <p:sp>
        <p:nvSpPr>
          <p:cNvPr id="4" name="New shape"/>
          <p:cNvSpPr/>
          <p:nvPr/>
        </p:nvSpPr>
        <p:spPr>
          <a:xfrm>
            <a:off x="609600" y="4330700"/>
            <a:ext cx="109728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This is a {% comment %}very useful {% endcomment %}comment.</a:t>
            </a:r>
          </a:p>
        </p:txBody>
      </p:sp>
      <p:sp>
        <p:nvSpPr>
          <p:cNvPr id="5" name="New shape"/>
          <p:cNvSpPr/>
          <p:nvPr/>
        </p:nvSpPr>
        <p:spPr>
          <a:xfrm>
            <a:off x="609600" y="396494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XML</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Web template management - Include tag</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include tag includes the contents of one template in another, by name.</a:t>
            </a:r>
          </a:p>
        </p:txBody>
      </p:sp>
      <p:sp>
        <p:nvSpPr>
          <p:cNvPr id="4" name="New shape"/>
          <p:cNvSpPr/>
          <p:nvPr/>
        </p:nvSpPr>
        <p:spPr>
          <a:xfrm>
            <a:off x="609600" y="4330700"/>
            <a:ext cx="109728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 include 'Breadcrumbs', separator: '&gt;' %}</a:t>
            </a:r>
          </a:p>
        </p:txBody>
      </p:sp>
      <p:sp>
        <p:nvSpPr>
          <p:cNvPr id="5" name="New shape"/>
          <p:cNvSpPr/>
          <p:nvPr/>
        </p:nvSpPr>
        <p:spPr>
          <a:xfrm>
            <a:off x="609600" y="396494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XML</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Web template management - Block tag</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By using the block tag, you can define a block within a template, which defines a region that can be optionally overwritten by the templates that extend the current template.</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Web template management - Extend tag</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When used in conjunction with the block tag, the extend tag provides template inheritance.</a:t>
            </a:r>
          </a:p>
        </p:txBody>
      </p:sp>
      <p:sp>
        <p:nvSpPr>
          <p:cNvPr id="4" name="New shape"/>
          <p:cNvSpPr/>
          <p:nvPr/>
        </p:nvSpPr>
        <p:spPr>
          <a:xfrm>
            <a:off x="609600" y="3816350"/>
            <a:ext cx="10972800" cy="18796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&lt;div&gt;</a:t>
            </a:r>
            <a:br>
              <a:rPr sz="1800">
                <a:solidFill>
                  <a:srgbClr val="000000"/>
                </a:solidFill>
              </a:rPr>
            </a:br>
            <a:r>
              <a:rPr sz="1800">
                <a:solidFill>
                  <a:srgbClr val="000000"/>
                </a:solidFill>
              </a:rPr>
              <a:t>Hello</a:t>
            </a:r>
            <a:br>
              <a:rPr sz="1800">
                <a:solidFill>
                  <a:srgbClr val="000000"/>
                </a:solidFill>
              </a:rPr>
            </a:br>
            <a:r>
              <a:rPr sz="1800">
                <a:solidFill>
                  <a:srgbClr val="000000"/>
                </a:solidFill>
              </a:rPr>
              <a:t>{% block content %}default content{% endblock %}</a:t>
            </a:r>
            <a:br>
              <a:rPr sz="1800">
                <a:solidFill>
                  <a:srgbClr val="000000"/>
                </a:solidFill>
              </a:rPr>
            </a:br>
            <a:r>
              <a:rPr sz="1800">
                <a:solidFill>
                  <a:srgbClr val="000000"/>
                </a:solidFill>
              </a:rPr>
              <a:t>&lt;/div&gt;</a:t>
            </a:r>
          </a:p>
        </p:txBody>
      </p:sp>
      <p:sp>
        <p:nvSpPr>
          <p:cNvPr id="5" name="New shape"/>
          <p:cNvSpPr/>
          <p:nvPr/>
        </p:nvSpPr>
        <p:spPr>
          <a:xfrm>
            <a:off x="609600" y="345059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XML</a:t>
            </a:r>
          </a:p>
        </p:txBody>
      </p:sp>
      <p:sp>
        <p:nvSpPr>
          <p:cNvPr id="7" name="TextBox 6">
            <a:extLst>
              <a:ext uri="{FF2B5EF4-FFF2-40B4-BE49-F238E27FC236}">
                <a16:creationId xmlns:a16="http://schemas.microsoft.com/office/drawing/2014/main" id="{FD9EB734-91D2-450B-8E4A-A22808A4154B}"/>
              </a:ext>
            </a:extLst>
          </p:cNvPr>
          <p:cNvSpPr txBox="1"/>
          <p:nvPr/>
        </p:nvSpPr>
        <p:spPr>
          <a:xfrm>
            <a:off x="609600" y="2598859"/>
            <a:ext cx="6503068" cy="1066446"/>
          </a:xfrm>
          <a:prstGeom prst="rect">
            <a:avLst/>
          </a:prstGeom>
          <a:noFill/>
        </p:spPr>
        <p:txBody>
          <a:bodyPr wrap="square">
            <a:spAutoFit/>
          </a:bodyPr>
          <a:lstStyle/>
          <a:p>
            <a:pPr algn="l"/>
            <a:r>
              <a:rPr lang="en-US" sz="2800" i="0" dirty="0">
                <a:solidFill>
                  <a:srgbClr val="171717"/>
                </a:solidFill>
                <a:effectLst/>
                <a:latin typeface="Segoe UI" panose="020B0502040204020203" pitchFamily="34" charset="0"/>
              </a:rPr>
              <a:t>Base template</a:t>
            </a:r>
          </a:p>
          <a:p>
            <a:br>
              <a:rPr lang="en-US" dirty="0"/>
            </a:br>
            <a:endParaRPr lang="en-US"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pPr algn="l"/>
            <a:r>
              <a:rPr lang="en-US" b="1" i="0" dirty="0">
                <a:solidFill>
                  <a:srgbClr val="171717"/>
                </a:solidFill>
                <a:effectLst/>
                <a:latin typeface="Segoe UI" panose="020B0502040204020203" pitchFamily="34" charset="0"/>
              </a:rPr>
              <a:t>Child template</a:t>
            </a:r>
            <a:br>
              <a:rPr lang="en-US" b="1" i="0" dirty="0">
                <a:solidFill>
                  <a:srgbClr val="171717"/>
                </a:solidFill>
                <a:effectLst/>
                <a:latin typeface="Segoe UI" panose="020B0502040204020203" pitchFamily="34" charset="0"/>
              </a:rPr>
            </a:br>
            <a:br>
              <a:rPr lang="en-US" dirty="0"/>
            </a:br>
            <a:endParaRPr lang="en-US" dirty="0"/>
          </a:p>
        </p:txBody>
      </p:sp>
      <p:sp>
        <p:nvSpPr>
          <p:cNvPr id="4" name="New shape"/>
          <p:cNvSpPr/>
          <p:nvPr/>
        </p:nvSpPr>
        <p:spPr>
          <a:xfrm>
            <a:off x="588263" y="1772980"/>
            <a:ext cx="10972800" cy="1171154"/>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800" dirty="0">
                <a:solidFill>
                  <a:srgbClr val="000000"/>
                </a:solidFill>
              </a:rPr>
              <a:t>{% extends 'Base Template' %}</a:t>
            </a:r>
          </a:p>
          <a:p>
            <a:pPr algn="l">
              <a:lnSpc>
                <a:spcPct val="125000"/>
              </a:lnSpc>
            </a:pPr>
            <a:r>
              <a:rPr lang="en-US" sz="1800" dirty="0">
                <a:solidFill>
                  <a:srgbClr val="000000"/>
                </a:solidFill>
              </a:rPr>
              <a:t>{% block content %}Power Apps portals{% </a:t>
            </a:r>
            <a:r>
              <a:rPr lang="en-US" sz="1800" dirty="0" err="1">
                <a:solidFill>
                  <a:srgbClr val="000000"/>
                </a:solidFill>
              </a:rPr>
              <a:t>endblock</a:t>
            </a:r>
            <a:r>
              <a:rPr lang="en-US" sz="1800" dirty="0">
                <a:solidFill>
                  <a:srgbClr val="000000"/>
                </a:solidFill>
              </a:rPr>
              <a:t>%}</a:t>
            </a:r>
            <a:endParaRPr sz="1800" dirty="0">
              <a:solidFill>
                <a:srgbClr val="000000"/>
              </a:solidFill>
            </a:endParaRPr>
          </a:p>
        </p:txBody>
      </p:sp>
      <p:sp>
        <p:nvSpPr>
          <p:cNvPr id="5" name="New shape"/>
          <p:cNvSpPr/>
          <p:nvPr/>
        </p:nvSpPr>
        <p:spPr>
          <a:xfrm>
            <a:off x="588263" y="1381158"/>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XML</a:t>
            </a:r>
          </a:p>
        </p:txBody>
      </p:sp>
      <p:sp>
        <p:nvSpPr>
          <p:cNvPr id="10" name="New shape">
            <a:extLst>
              <a:ext uri="{FF2B5EF4-FFF2-40B4-BE49-F238E27FC236}">
                <a16:creationId xmlns:a16="http://schemas.microsoft.com/office/drawing/2014/main" id="{DF8BA10B-99BE-497A-BCA0-5B510F7BEE7E}"/>
              </a:ext>
            </a:extLst>
          </p:cNvPr>
          <p:cNvSpPr/>
          <p:nvPr/>
        </p:nvSpPr>
        <p:spPr>
          <a:xfrm>
            <a:off x="588263" y="4077034"/>
            <a:ext cx="10972800" cy="18796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800" dirty="0">
                <a:solidFill>
                  <a:srgbClr val="000000"/>
                </a:solidFill>
              </a:rPr>
              <a:t>&lt;div&gt;</a:t>
            </a:r>
          </a:p>
          <a:p>
            <a:pPr algn="l">
              <a:lnSpc>
                <a:spcPct val="125000"/>
              </a:lnSpc>
            </a:pPr>
            <a:r>
              <a:rPr lang="en-US" sz="1800" dirty="0">
                <a:solidFill>
                  <a:srgbClr val="000000"/>
                </a:solidFill>
              </a:rPr>
              <a:t>  Hello</a:t>
            </a:r>
          </a:p>
          <a:p>
            <a:pPr algn="l">
              <a:lnSpc>
                <a:spcPct val="125000"/>
              </a:lnSpc>
            </a:pPr>
            <a:r>
              <a:rPr lang="en-US" sz="1800" dirty="0">
                <a:solidFill>
                  <a:srgbClr val="000000"/>
                </a:solidFill>
              </a:rPr>
              <a:t>  Power Apps portals</a:t>
            </a:r>
          </a:p>
          <a:p>
            <a:pPr algn="l">
              <a:lnSpc>
                <a:spcPct val="125000"/>
              </a:lnSpc>
            </a:pPr>
            <a:r>
              <a:rPr lang="en-US" sz="1800" dirty="0">
                <a:solidFill>
                  <a:srgbClr val="000000"/>
                </a:solidFill>
              </a:rPr>
              <a:t>&lt;/div&gt;</a:t>
            </a:r>
            <a:endParaRPr sz="1800" dirty="0">
              <a:solidFill>
                <a:srgbClr val="000000"/>
              </a:solidFill>
            </a:endParaRPr>
          </a:p>
        </p:txBody>
      </p:sp>
      <p:sp>
        <p:nvSpPr>
          <p:cNvPr id="12" name="New shape">
            <a:extLst>
              <a:ext uri="{FF2B5EF4-FFF2-40B4-BE49-F238E27FC236}">
                <a16:creationId xmlns:a16="http://schemas.microsoft.com/office/drawing/2014/main" id="{7BCB84C4-887B-48FF-8B48-456B53A1D0EE}"/>
              </a:ext>
            </a:extLst>
          </p:cNvPr>
          <p:cNvSpPr/>
          <p:nvPr/>
        </p:nvSpPr>
        <p:spPr>
          <a:xfrm>
            <a:off x="588263" y="3711274"/>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HTML</a:t>
            </a:r>
            <a:endParaRPr dirty="0">
              <a:solidFill>
                <a:srgbClr val="000000"/>
              </a:solidFill>
            </a:endParaRPr>
          </a:p>
        </p:txBody>
      </p:sp>
    </p:spTree>
    <p:extLst>
      <p:ext uri="{BB962C8B-B14F-4D97-AF65-F5344CB8AC3E}">
        <p14:creationId xmlns:p14="http://schemas.microsoft.com/office/powerpoint/2010/main" val="256905427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dirty="0">
                <a:ln w="3175">
                  <a:noFill/>
                </a:ln>
                <a:solidFill>
                  <a:srgbClr val="000000"/>
                </a:solidFill>
                <a:effectLst/>
                <a:latin typeface="+mj-lt"/>
                <a:ea typeface="+mn-ea"/>
                <a:cs typeface="Segoe UI" pitchFamily="34" charset="0"/>
              </a:rPr>
              <a:t>Web templates best practices</a:t>
            </a:r>
          </a:p>
        </p:txBody>
      </p:sp>
      <p:graphicFrame>
        <p:nvGraphicFramePr>
          <p:cNvPr id="11" name="TextBox 7">
            <a:extLst>
              <a:ext uri="{FF2B5EF4-FFF2-40B4-BE49-F238E27FC236}">
                <a16:creationId xmlns:a16="http://schemas.microsoft.com/office/drawing/2014/main" id="{E6F181CD-473C-4081-B734-8A22C167F70E}"/>
              </a:ext>
            </a:extLst>
          </p:cNvPr>
          <p:cNvGraphicFramePr/>
          <p:nvPr>
            <p:extLst>
              <p:ext uri="{D42A27DB-BD31-4B8C-83A1-F6EECF244321}">
                <p14:modId xmlns:p14="http://schemas.microsoft.com/office/powerpoint/2010/main" val="3984812921"/>
              </p:ext>
            </p:extLst>
          </p:nvPr>
        </p:nvGraphicFramePr>
        <p:xfrm>
          <a:off x="418644" y="1457324"/>
          <a:ext cx="11343820" cy="4960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25259DBA-D6A9-4A9C-A2AF-71FCB9E89939}"/>
              </a:ext>
            </a:extLst>
          </p:cNvPr>
          <p:cNvSpPr>
            <a:spLocks noGrp="1"/>
          </p:cNvSpPr>
          <p:nvPr>
            <p:ph type="title"/>
          </p:nvPr>
        </p:nvSpPr>
        <p:spPr>
          <a:xfrm>
            <a:off x="418643" y="440494"/>
            <a:ext cx="11341268" cy="553998"/>
          </a:xfrm>
        </p:spPr>
        <p:txBody>
          <a:bodyPr/>
          <a:lstStyle/>
          <a:p>
            <a:r>
              <a:rPr lang="en-US" dirty="0"/>
              <a:t>Overview of core components of portals</a:t>
            </a:r>
          </a:p>
        </p:txBody>
      </p:sp>
      <p:sp>
        <p:nvSpPr>
          <p:cNvPr id="39" name="Text Placeholder 1">
            <a:extLst>
              <a:ext uri="{FF2B5EF4-FFF2-40B4-BE49-F238E27FC236}">
                <a16:creationId xmlns:a16="http://schemas.microsoft.com/office/drawing/2014/main" id="{53D43EA7-C8FA-4935-A098-88AE985C0059}"/>
              </a:ext>
            </a:extLst>
          </p:cNvPr>
          <p:cNvSpPr txBox="1">
            <a:spLocks/>
          </p:cNvSpPr>
          <p:nvPr/>
        </p:nvSpPr>
        <p:spPr>
          <a:xfrm>
            <a:off x="418643" y="2359592"/>
            <a:ext cx="2138816" cy="2138816"/>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0" i="0" u="none" strike="noStrike" kern="1200" cap="none" spc="-49" normalizeH="0" baseline="0" noProof="0" dirty="0">
              <a:ln>
                <a:noFill/>
              </a:ln>
              <a:solidFill>
                <a:srgbClr val="FFFFFF"/>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dirty="0">
                <a:ln>
                  <a:noFill/>
                </a:ln>
                <a:solidFill>
                  <a:srgbClr val="FFFFFF"/>
                </a:solidFill>
                <a:effectLst/>
                <a:uLnTx/>
                <a:uFillTx/>
                <a:latin typeface="Segoe UI Semibold"/>
                <a:ea typeface="+mn-ea"/>
                <a:cs typeface="+mn-cs"/>
              </a:rPr>
              <a:t>Power Apps portals Studio</a:t>
            </a:r>
          </a:p>
        </p:txBody>
      </p:sp>
      <p:sp>
        <p:nvSpPr>
          <p:cNvPr id="40" name="Text Placeholder 2">
            <a:extLst>
              <a:ext uri="{FF2B5EF4-FFF2-40B4-BE49-F238E27FC236}">
                <a16:creationId xmlns:a16="http://schemas.microsoft.com/office/drawing/2014/main" id="{DBD4DFA4-DC9E-4350-89F5-6977BF30B0CE}"/>
              </a:ext>
            </a:extLst>
          </p:cNvPr>
          <p:cNvSpPr txBox="1">
            <a:spLocks/>
          </p:cNvSpPr>
          <p:nvPr/>
        </p:nvSpPr>
        <p:spPr>
          <a:xfrm>
            <a:off x="2722617" y="2359592"/>
            <a:ext cx="2138816" cy="2138816"/>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dirty="0">
                <a:ln>
                  <a:noFill/>
                </a:ln>
                <a:solidFill>
                  <a:srgbClr val="FFFFFF"/>
                </a:solidFill>
                <a:effectLst/>
                <a:uLnTx/>
                <a:uFillTx/>
                <a:latin typeface="Segoe UI Semibold"/>
                <a:ea typeface="+mn-ea"/>
                <a:cs typeface="+mn-cs"/>
              </a:rPr>
              <a:t>Webpages</a:t>
            </a:r>
          </a:p>
        </p:txBody>
      </p:sp>
      <p:sp>
        <p:nvSpPr>
          <p:cNvPr id="41" name="Text Placeholder 3">
            <a:extLst>
              <a:ext uri="{FF2B5EF4-FFF2-40B4-BE49-F238E27FC236}">
                <a16:creationId xmlns:a16="http://schemas.microsoft.com/office/drawing/2014/main" id="{53836ADB-D1A4-4BA0-ABC5-8B9208377FB8}"/>
              </a:ext>
            </a:extLst>
          </p:cNvPr>
          <p:cNvSpPr txBox="1">
            <a:spLocks/>
          </p:cNvSpPr>
          <p:nvPr/>
        </p:nvSpPr>
        <p:spPr>
          <a:xfrm>
            <a:off x="5026591" y="2359592"/>
            <a:ext cx="2138816" cy="2138816"/>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dirty="0">
                <a:ln>
                  <a:noFill/>
                </a:ln>
                <a:solidFill>
                  <a:srgbClr val="FFFFFF"/>
                </a:solidFill>
                <a:effectLst/>
                <a:uLnTx/>
                <a:uFillTx/>
                <a:latin typeface="Segoe UI Semibold"/>
                <a:ea typeface="+mn-ea"/>
                <a:cs typeface="+mn-cs"/>
              </a:rPr>
              <a:t>Page templates</a:t>
            </a:r>
          </a:p>
        </p:txBody>
      </p:sp>
      <p:sp>
        <p:nvSpPr>
          <p:cNvPr id="42" name="Text Placeholder 4">
            <a:extLst>
              <a:ext uri="{FF2B5EF4-FFF2-40B4-BE49-F238E27FC236}">
                <a16:creationId xmlns:a16="http://schemas.microsoft.com/office/drawing/2014/main" id="{541740A5-DCA7-4081-A843-3B5DDFC240D3}"/>
              </a:ext>
            </a:extLst>
          </p:cNvPr>
          <p:cNvSpPr txBox="1">
            <a:spLocks/>
          </p:cNvSpPr>
          <p:nvPr/>
        </p:nvSpPr>
        <p:spPr>
          <a:xfrm>
            <a:off x="7330565" y="2359592"/>
            <a:ext cx="2138816" cy="2138816"/>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dirty="0">
                <a:ln>
                  <a:noFill/>
                </a:ln>
                <a:solidFill>
                  <a:srgbClr val="FFFFFF"/>
                </a:solidFill>
                <a:effectLst/>
                <a:uLnTx/>
                <a:uFillTx/>
                <a:latin typeface="Segoe UI Semibold"/>
                <a:ea typeface="+mn-ea"/>
                <a:cs typeface="+mn-cs"/>
              </a:rPr>
              <a:t>Content snippets</a:t>
            </a:r>
          </a:p>
        </p:txBody>
      </p:sp>
      <p:sp>
        <p:nvSpPr>
          <p:cNvPr id="43" name="Text Placeholder 5">
            <a:extLst>
              <a:ext uri="{FF2B5EF4-FFF2-40B4-BE49-F238E27FC236}">
                <a16:creationId xmlns:a16="http://schemas.microsoft.com/office/drawing/2014/main" id="{A5466E48-A75F-44D7-ACAF-9328EC73C08A}"/>
              </a:ext>
            </a:extLst>
          </p:cNvPr>
          <p:cNvSpPr txBox="1">
            <a:spLocks/>
          </p:cNvSpPr>
          <p:nvPr/>
        </p:nvSpPr>
        <p:spPr>
          <a:xfrm>
            <a:off x="9634541" y="2359592"/>
            <a:ext cx="2138816" cy="2138816"/>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dirty="0">
                <a:ln>
                  <a:noFill/>
                </a:ln>
                <a:solidFill>
                  <a:srgbClr val="FFFFFF"/>
                </a:solidFill>
                <a:effectLst/>
                <a:uLnTx/>
                <a:uFillTx/>
                <a:latin typeface="Segoe UI Semibold"/>
                <a:ea typeface="+mn-ea"/>
                <a:cs typeface="+mn-cs"/>
              </a:rPr>
              <a:t>Entity lists and entity forms</a:t>
            </a:r>
          </a:p>
        </p:txBody>
      </p:sp>
      <p:grpSp>
        <p:nvGrpSpPr>
          <p:cNvPr id="45" name="Group 44">
            <a:extLst>
              <a:ext uri="{FF2B5EF4-FFF2-40B4-BE49-F238E27FC236}">
                <a16:creationId xmlns:a16="http://schemas.microsoft.com/office/drawing/2014/main" id="{4E2891B1-8985-4F46-9FAE-A1982EDE7F09}"/>
              </a:ext>
              <a:ext uri="{C183D7F6-B498-43B3-948B-1728B52AA6E4}">
                <adec:decorative xmlns:adec="http://schemas.microsoft.com/office/drawing/2017/decorative" val="1"/>
              </a:ext>
            </a:extLst>
          </p:cNvPr>
          <p:cNvGrpSpPr/>
          <p:nvPr/>
        </p:nvGrpSpPr>
        <p:grpSpPr>
          <a:xfrm>
            <a:off x="10301146" y="2015888"/>
            <a:ext cx="805606" cy="805721"/>
            <a:chOff x="7962901" y="3032919"/>
            <a:chExt cx="981074" cy="981076"/>
          </a:xfrm>
        </p:grpSpPr>
        <p:sp>
          <p:nvSpPr>
            <p:cNvPr id="47" name="Freeform 5">
              <a:extLst>
                <a:ext uri="{FF2B5EF4-FFF2-40B4-BE49-F238E27FC236}">
                  <a16:creationId xmlns:a16="http://schemas.microsoft.com/office/drawing/2014/main" id="{A9D03B34-C96D-4975-8A30-1A688850669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191919"/>
                </a:solidFill>
                <a:effectLst/>
                <a:uLnTx/>
                <a:uFillTx/>
              </a:endParaRPr>
            </a:p>
          </p:txBody>
        </p:sp>
        <p:sp>
          <p:nvSpPr>
            <p:cNvPr id="48" name="Freeform 6">
              <a:extLst>
                <a:ext uri="{FF2B5EF4-FFF2-40B4-BE49-F238E27FC236}">
                  <a16:creationId xmlns:a16="http://schemas.microsoft.com/office/drawing/2014/main" id="{933B31B0-7554-4BE2-ADB7-AB01E4056DAB}"/>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91919"/>
                </a:solidFill>
                <a:effectLst/>
                <a:uLnTx/>
                <a:uFillTx/>
              </a:endParaRPr>
            </a:p>
          </p:txBody>
        </p:sp>
      </p:grpSp>
      <p:grpSp>
        <p:nvGrpSpPr>
          <p:cNvPr id="50" name="Group 49">
            <a:extLst>
              <a:ext uri="{FF2B5EF4-FFF2-40B4-BE49-F238E27FC236}">
                <a16:creationId xmlns:a16="http://schemas.microsoft.com/office/drawing/2014/main" id="{E5D8D224-A57C-4E64-9B95-FFD5037967D8}"/>
              </a:ext>
              <a:ext uri="{C183D7F6-B498-43B3-948B-1728B52AA6E4}">
                <adec:decorative xmlns:adec="http://schemas.microsoft.com/office/drawing/2017/decorative" val="1"/>
              </a:ext>
            </a:extLst>
          </p:cNvPr>
          <p:cNvGrpSpPr/>
          <p:nvPr/>
        </p:nvGrpSpPr>
        <p:grpSpPr>
          <a:xfrm>
            <a:off x="1085248" y="2015888"/>
            <a:ext cx="805606" cy="805721"/>
            <a:chOff x="7962901" y="3032919"/>
            <a:chExt cx="981074" cy="981076"/>
          </a:xfrm>
        </p:grpSpPr>
        <p:sp>
          <p:nvSpPr>
            <p:cNvPr id="52" name="Freeform 5">
              <a:extLst>
                <a:ext uri="{FF2B5EF4-FFF2-40B4-BE49-F238E27FC236}">
                  <a16:creationId xmlns:a16="http://schemas.microsoft.com/office/drawing/2014/main" id="{7E408EFC-3A96-44C1-8DD4-677D03A74A3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91919"/>
                </a:solidFill>
                <a:effectLst/>
                <a:uLnTx/>
                <a:uFillTx/>
              </a:endParaRPr>
            </a:p>
          </p:txBody>
        </p:sp>
        <p:sp>
          <p:nvSpPr>
            <p:cNvPr id="53" name="Freeform 6">
              <a:extLst>
                <a:ext uri="{FF2B5EF4-FFF2-40B4-BE49-F238E27FC236}">
                  <a16:creationId xmlns:a16="http://schemas.microsoft.com/office/drawing/2014/main" id="{97C32D72-E396-44D1-AA8C-010A8DFF7C46}"/>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91919"/>
                </a:solidFill>
                <a:effectLst/>
                <a:uLnTx/>
                <a:uFillTx/>
              </a:endParaRPr>
            </a:p>
          </p:txBody>
        </p:sp>
      </p:grpSp>
      <p:grpSp>
        <p:nvGrpSpPr>
          <p:cNvPr id="55" name="Group 54">
            <a:extLst>
              <a:ext uri="{FF2B5EF4-FFF2-40B4-BE49-F238E27FC236}">
                <a16:creationId xmlns:a16="http://schemas.microsoft.com/office/drawing/2014/main" id="{37A9B3E6-9BA7-48F5-B62E-5D18D1D67968}"/>
              </a:ext>
              <a:ext uri="{C183D7F6-B498-43B3-948B-1728B52AA6E4}">
                <adec:decorative xmlns:adec="http://schemas.microsoft.com/office/drawing/2017/decorative" val="1"/>
              </a:ext>
            </a:extLst>
          </p:cNvPr>
          <p:cNvGrpSpPr/>
          <p:nvPr/>
        </p:nvGrpSpPr>
        <p:grpSpPr>
          <a:xfrm>
            <a:off x="3389222" y="2015888"/>
            <a:ext cx="805606" cy="805721"/>
            <a:chOff x="7962901" y="3032919"/>
            <a:chExt cx="981074" cy="981076"/>
          </a:xfrm>
        </p:grpSpPr>
        <p:sp>
          <p:nvSpPr>
            <p:cNvPr id="57" name="Freeform 5">
              <a:extLst>
                <a:ext uri="{FF2B5EF4-FFF2-40B4-BE49-F238E27FC236}">
                  <a16:creationId xmlns:a16="http://schemas.microsoft.com/office/drawing/2014/main" id="{A14FAA24-D404-4F7A-BED9-7B1C18FF9987}"/>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91919"/>
                </a:solidFill>
                <a:effectLst/>
                <a:uLnTx/>
                <a:uFillTx/>
              </a:endParaRPr>
            </a:p>
          </p:txBody>
        </p:sp>
        <p:sp>
          <p:nvSpPr>
            <p:cNvPr id="58" name="Freeform 6">
              <a:extLst>
                <a:ext uri="{FF2B5EF4-FFF2-40B4-BE49-F238E27FC236}">
                  <a16:creationId xmlns:a16="http://schemas.microsoft.com/office/drawing/2014/main" id="{BF12254C-D00D-4BEF-AE76-E1C4F3C68F76}"/>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91919"/>
                </a:solidFill>
                <a:effectLst/>
                <a:uLnTx/>
                <a:uFillTx/>
              </a:endParaRPr>
            </a:p>
          </p:txBody>
        </p:sp>
      </p:grpSp>
      <p:grpSp>
        <p:nvGrpSpPr>
          <p:cNvPr id="60" name="Group 59">
            <a:extLst>
              <a:ext uri="{FF2B5EF4-FFF2-40B4-BE49-F238E27FC236}">
                <a16:creationId xmlns:a16="http://schemas.microsoft.com/office/drawing/2014/main" id="{80D36CCD-A562-4C9A-9C4B-85BEB8E2DDE0}"/>
              </a:ext>
              <a:ext uri="{C183D7F6-B498-43B3-948B-1728B52AA6E4}">
                <adec:decorative xmlns:adec="http://schemas.microsoft.com/office/drawing/2017/decorative" val="1"/>
              </a:ext>
            </a:extLst>
          </p:cNvPr>
          <p:cNvGrpSpPr/>
          <p:nvPr/>
        </p:nvGrpSpPr>
        <p:grpSpPr>
          <a:xfrm>
            <a:off x="5693196" y="2015888"/>
            <a:ext cx="805606" cy="805721"/>
            <a:chOff x="7962901" y="3032919"/>
            <a:chExt cx="981074" cy="981076"/>
          </a:xfrm>
        </p:grpSpPr>
        <p:sp>
          <p:nvSpPr>
            <p:cNvPr id="62" name="Freeform 5">
              <a:extLst>
                <a:ext uri="{FF2B5EF4-FFF2-40B4-BE49-F238E27FC236}">
                  <a16:creationId xmlns:a16="http://schemas.microsoft.com/office/drawing/2014/main" id="{4E8ED096-19C3-422D-BD9C-24DC855F07D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91919"/>
                </a:solidFill>
                <a:effectLst/>
                <a:uLnTx/>
                <a:uFillTx/>
              </a:endParaRPr>
            </a:p>
          </p:txBody>
        </p:sp>
        <p:sp>
          <p:nvSpPr>
            <p:cNvPr id="63" name="Freeform 6">
              <a:extLst>
                <a:ext uri="{FF2B5EF4-FFF2-40B4-BE49-F238E27FC236}">
                  <a16:creationId xmlns:a16="http://schemas.microsoft.com/office/drawing/2014/main" id="{E5DA9304-1B8D-42FD-9EB0-77ABFBEE4DAF}"/>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91919"/>
                </a:solidFill>
                <a:effectLst/>
                <a:uLnTx/>
                <a:uFillTx/>
              </a:endParaRPr>
            </a:p>
          </p:txBody>
        </p:sp>
      </p:grpSp>
      <p:grpSp>
        <p:nvGrpSpPr>
          <p:cNvPr id="65" name="Group 64">
            <a:extLst>
              <a:ext uri="{FF2B5EF4-FFF2-40B4-BE49-F238E27FC236}">
                <a16:creationId xmlns:a16="http://schemas.microsoft.com/office/drawing/2014/main" id="{6D6B0B40-C558-4C72-934C-C3E279960A79}"/>
              </a:ext>
              <a:ext uri="{C183D7F6-B498-43B3-948B-1728B52AA6E4}">
                <adec:decorative xmlns:adec="http://schemas.microsoft.com/office/drawing/2017/decorative" val="1"/>
              </a:ext>
            </a:extLst>
          </p:cNvPr>
          <p:cNvGrpSpPr/>
          <p:nvPr/>
        </p:nvGrpSpPr>
        <p:grpSpPr>
          <a:xfrm>
            <a:off x="7997170" y="2015888"/>
            <a:ext cx="805606" cy="805721"/>
            <a:chOff x="7962901" y="3032919"/>
            <a:chExt cx="981074" cy="981076"/>
          </a:xfrm>
        </p:grpSpPr>
        <p:sp>
          <p:nvSpPr>
            <p:cNvPr id="67" name="Freeform 5">
              <a:extLst>
                <a:ext uri="{FF2B5EF4-FFF2-40B4-BE49-F238E27FC236}">
                  <a16:creationId xmlns:a16="http://schemas.microsoft.com/office/drawing/2014/main" id="{5B60DE05-1A02-41AE-A40B-407C0397CAEE}"/>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91919"/>
                </a:solidFill>
                <a:effectLst/>
                <a:uLnTx/>
                <a:uFillTx/>
              </a:endParaRPr>
            </a:p>
          </p:txBody>
        </p:sp>
        <p:sp>
          <p:nvSpPr>
            <p:cNvPr id="68" name="Freeform 6">
              <a:extLst>
                <a:ext uri="{FF2B5EF4-FFF2-40B4-BE49-F238E27FC236}">
                  <a16:creationId xmlns:a16="http://schemas.microsoft.com/office/drawing/2014/main" id="{B21463E0-AB51-44DF-927E-18E6736C8B77}"/>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91919"/>
                </a:solidFill>
                <a:effectLst/>
                <a:uLnTx/>
                <a:uFillTx/>
              </a:endParaRPr>
            </a:p>
          </p:txBody>
        </p:sp>
      </p:grpSp>
      <p:pic>
        <p:nvPicPr>
          <p:cNvPr id="2" name="Picture 1" descr="A picture containing object, clock&#10;&#10;Description automatically generated">
            <a:extLst>
              <a:ext uri="{FF2B5EF4-FFF2-40B4-BE49-F238E27FC236}">
                <a16:creationId xmlns:a16="http://schemas.microsoft.com/office/drawing/2014/main" id="{F96697D1-FE86-42CB-9853-4D4AC7D10B03}"/>
              </a:ext>
            </a:extLst>
          </p:cNvPr>
          <p:cNvPicPr>
            <a:picLocks noChangeAspect="1"/>
          </p:cNvPicPr>
          <p:nvPr/>
        </p:nvPicPr>
        <p:blipFill>
          <a:blip r:embed="rId3"/>
          <a:stretch>
            <a:fillRect/>
          </a:stretch>
        </p:blipFill>
        <p:spPr>
          <a:xfrm>
            <a:off x="1228664" y="2146432"/>
            <a:ext cx="561905" cy="561905"/>
          </a:xfrm>
          <a:prstGeom prst="rect">
            <a:avLst/>
          </a:prstGeom>
        </p:spPr>
      </p:pic>
      <p:pic>
        <p:nvPicPr>
          <p:cNvPr id="5" name="Picture 4" descr="Icon&#10;&#10;Description automatically generated">
            <a:extLst>
              <a:ext uri="{FF2B5EF4-FFF2-40B4-BE49-F238E27FC236}">
                <a16:creationId xmlns:a16="http://schemas.microsoft.com/office/drawing/2014/main" id="{AB90D9C0-513F-4EC1-9F07-A44BF791CA05}"/>
              </a:ext>
            </a:extLst>
          </p:cNvPr>
          <p:cNvPicPr>
            <a:picLocks noChangeAspect="1"/>
          </p:cNvPicPr>
          <p:nvPr/>
        </p:nvPicPr>
        <p:blipFill>
          <a:blip r:embed="rId4"/>
          <a:stretch>
            <a:fillRect/>
          </a:stretch>
        </p:blipFill>
        <p:spPr>
          <a:xfrm>
            <a:off x="3535654" y="2249472"/>
            <a:ext cx="487640" cy="377921"/>
          </a:xfrm>
          <a:prstGeom prst="rect">
            <a:avLst/>
          </a:prstGeom>
        </p:spPr>
      </p:pic>
      <p:pic>
        <p:nvPicPr>
          <p:cNvPr id="7" name="Picture 6" descr="Icon&#10;&#10;Description automatically generated">
            <a:extLst>
              <a:ext uri="{FF2B5EF4-FFF2-40B4-BE49-F238E27FC236}">
                <a16:creationId xmlns:a16="http://schemas.microsoft.com/office/drawing/2014/main" id="{C308F9F1-16A2-41A0-91E2-A233DD57BDC4}"/>
              </a:ext>
            </a:extLst>
          </p:cNvPr>
          <p:cNvPicPr>
            <a:picLocks noChangeAspect="1"/>
          </p:cNvPicPr>
          <p:nvPr/>
        </p:nvPicPr>
        <p:blipFill>
          <a:blip r:embed="rId5"/>
          <a:stretch>
            <a:fillRect/>
          </a:stretch>
        </p:blipFill>
        <p:spPr>
          <a:xfrm>
            <a:off x="5952596" y="2233155"/>
            <a:ext cx="310870" cy="384016"/>
          </a:xfrm>
          <a:prstGeom prst="rect">
            <a:avLst/>
          </a:prstGeom>
        </p:spPr>
      </p:pic>
      <p:pic>
        <p:nvPicPr>
          <p:cNvPr id="9" name="Picture 8">
            <a:extLst>
              <a:ext uri="{FF2B5EF4-FFF2-40B4-BE49-F238E27FC236}">
                <a16:creationId xmlns:a16="http://schemas.microsoft.com/office/drawing/2014/main" id="{D1379E22-15B2-4BB7-8A2A-2C3267FFA8F9}"/>
              </a:ext>
            </a:extLst>
          </p:cNvPr>
          <p:cNvPicPr>
            <a:picLocks noChangeAspect="1"/>
          </p:cNvPicPr>
          <p:nvPr/>
        </p:nvPicPr>
        <p:blipFill>
          <a:blip r:embed="rId6"/>
          <a:stretch>
            <a:fillRect/>
          </a:stretch>
        </p:blipFill>
        <p:spPr>
          <a:xfrm>
            <a:off x="8129570" y="2293951"/>
            <a:ext cx="536404" cy="286488"/>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87E5A990-B8FD-4808-B714-1FF05493A31E}"/>
              </a:ext>
            </a:extLst>
          </p:cNvPr>
          <p:cNvPicPr>
            <a:picLocks noChangeAspect="1"/>
          </p:cNvPicPr>
          <p:nvPr/>
        </p:nvPicPr>
        <p:blipFill>
          <a:blip r:embed="rId7"/>
          <a:stretch>
            <a:fillRect/>
          </a:stretch>
        </p:blipFill>
        <p:spPr>
          <a:xfrm>
            <a:off x="10455727" y="2246022"/>
            <a:ext cx="512022" cy="347443"/>
          </a:xfrm>
          <a:prstGeom prst="rect">
            <a:avLst/>
          </a:prstGeom>
        </p:spPr>
      </p:pic>
    </p:spTree>
    <p:extLst>
      <p:ext uri="{BB962C8B-B14F-4D97-AF65-F5344CB8AC3E}">
        <p14:creationId xmlns:p14="http://schemas.microsoft.com/office/powerpoint/2010/main" val="384056798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dirty="0">
                <a:ln w="3175">
                  <a:noFill/>
                </a:ln>
                <a:solidFill>
                  <a:srgbClr val="000000"/>
                </a:solidFill>
                <a:effectLst/>
                <a:latin typeface="+mj-lt"/>
                <a:ea typeface="+mn-ea"/>
                <a:cs typeface="Segoe UI" pitchFamily="34" charset="0"/>
              </a:rPr>
              <a:t>Web templates best practices</a:t>
            </a:r>
          </a:p>
        </p:txBody>
      </p:sp>
      <p:graphicFrame>
        <p:nvGraphicFramePr>
          <p:cNvPr id="11" name="TextBox 7">
            <a:extLst>
              <a:ext uri="{FF2B5EF4-FFF2-40B4-BE49-F238E27FC236}">
                <a16:creationId xmlns:a16="http://schemas.microsoft.com/office/drawing/2014/main" id="{E6F181CD-473C-4081-B734-8A22C167F70E}"/>
              </a:ext>
            </a:extLst>
          </p:cNvPr>
          <p:cNvGraphicFramePr/>
          <p:nvPr>
            <p:extLst>
              <p:ext uri="{D42A27DB-BD31-4B8C-83A1-F6EECF244321}">
                <p14:modId xmlns:p14="http://schemas.microsoft.com/office/powerpoint/2010/main" val="1007271135"/>
              </p:ext>
            </p:extLst>
          </p:nvPr>
        </p:nvGraphicFramePr>
        <p:xfrm>
          <a:off x="418644" y="1457324"/>
          <a:ext cx="11343820" cy="2344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New shape">
            <a:extLst>
              <a:ext uri="{FF2B5EF4-FFF2-40B4-BE49-F238E27FC236}">
                <a16:creationId xmlns:a16="http://schemas.microsoft.com/office/drawing/2014/main" id="{774E6003-5F78-498D-B34D-B36B2891F9A4}"/>
              </a:ext>
            </a:extLst>
          </p:cNvPr>
          <p:cNvSpPr/>
          <p:nvPr/>
        </p:nvSpPr>
        <p:spPr>
          <a:xfrm>
            <a:off x="609600" y="3987800"/>
            <a:ext cx="10972800" cy="15367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 if username -%}</a:t>
            </a:r>
            <a:br>
              <a:rPr sz="1800">
                <a:solidFill>
                  <a:srgbClr val="000000"/>
                </a:solidFill>
              </a:rPr>
            </a:br>
            <a:r>
              <a:rPr sz="1800">
                <a:solidFill>
                  <a:srgbClr val="000000"/>
                </a:solidFill>
              </a:rPr>
              <a:t>  Hello, {{ user.firstname}}</a:t>
            </a:r>
            <a:br>
              <a:rPr sz="1800">
                <a:solidFill>
                  <a:srgbClr val="000000"/>
                </a:solidFill>
              </a:rPr>
            </a:br>
            <a:r>
              <a:rPr sz="1800">
                <a:solidFill>
                  <a:srgbClr val="000000"/>
                </a:solidFill>
              </a:rPr>
              <a:t>{%- endif -%}</a:t>
            </a:r>
          </a:p>
        </p:txBody>
      </p:sp>
      <p:sp>
        <p:nvSpPr>
          <p:cNvPr id="5" name="New shape">
            <a:extLst>
              <a:ext uri="{FF2B5EF4-FFF2-40B4-BE49-F238E27FC236}">
                <a16:creationId xmlns:a16="http://schemas.microsoft.com/office/drawing/2014/main" id="{87BA6091-30BA-47E6-8806-E5F35C71501E}"/>
              </a:ext>
            </a:extLst>
          </p:cNvPr>
          <p:cNvSpPr/>
          <p:nvPr/>
        </p:nvSpPr>
        <p:spPr>
          <a:xfrm>
            <a:off x="609600" y="362204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XML</a:t>
            </a:r>
          </a:p>
        </p:txBody>
      </p:sp>
    </p:spTree>
    <p:extLst>
      <p:ext uri="{BB962C8B-B14F-4D97-AF65-F5344CB8AC3E}">
        <p14:creationId xmlns:p14="http://schemas.microsoft.com/office/powerpoint/2010/main" val="289715398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Web templates as API</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a:t>
            </a:r>
            <a:r>
              <a:rPr b="1"/>
              <a:t>Page Template</a:t>
            </a:r>
            <a:r>
              <a:t> entity has a setting that specifies whether the page should use the common website header and footer templates when the web template is used.</a:t>
            </a:r>
          </a:p>
        </p:txBody>
      </p:sp>
      <p:pic>
        <p:nvPicPr>
          <p:cNvPr id="4" name="New picture" descr="Page template setting to use site header and footer"/>
          <p:cNvPicPr/>
          <p:nvPr/>
        </p:nvPicPr>
        <p:blipFill>
          <a:blip r:embed="rId3"/>
          <a:stretch>
            <a:fillRect/>
          </a:stretch>
        </p:blipFill>
        <p:spPr>
          <a:xfrm>
            <a:off x="4282117" y="3096260"/>
            <a:ext cx="3627767" cy="3380740"/>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Web templates as API</a:t>
            </a:r>
          </a:p>
        </p:txBody>
      </p:sp>
      <p:sp>
        <p:nvSpPr>
          <p:cNvPr id="7" name="Content Placeholder 6">
            <a:extLst>
              <a:ext uri="{FF2B5EF4-FFF2-40B4-BE49-F238E27FC236}">
                <a16:creationId xmlns:a16="http://schemas.microsoft.com/office/drawing/2014/main" id="{10F3014F-25CB-4DF2-9539-0B4C2C5F11D7}"/>
              </a:ext>
            </a:extLst>
          </p:cNvPr>
          <p:cNvSpPr>
            <a:spLocks noGrp="1"/>
          </p:cNvSpPr>
          <p:nvPr>
            <p:ph sz="quarter" idx="10"/>
          </p:nvPr>
        </p:nvSpPr>
        <p:spPr/>
        <p:txBody>
          <a:bodyPr/>
          <a:lstStyle/>
          <a:p>
            <a:endParaRPr lang="en-US" dirty="0"/>
          </a:p>
        </p:txBody>
      </p:sp>
      <p:sp>
        <p:nvSpPr>
          <p:cNvPr id="8" name="Content Placeholder 7">
            <a:extLst>
              <a:ext uri="{FF2B5EF4-FFF2-40B4-BE49-F238E27FC236}">
                <a16:creationId xmlns:a16="http://schemas.microsoft.com/office/drawing/2014/main" id="{E2AE042F-8E78-49E9-94BB-8BA7F3B91C34}"/>
              </a:ext>
            </a:extLst>
          </p:cNvPr>
          <p:cNvSpPr>
            <a:spLocks noGrp="1"/>
          </p:cNvSpPr>
          <p:nvPr>
            <p:ph sz="quarter" idx="12"/>
          </p:nvPr>
        </p:nvSpPr>
        <p:spPr/>
        <p:txBody>
          <a:bodyPr/>
          <a:lstStyle/>
          <a:p>
            <a:endParaRPr lang="en-US"/>
          </a:p>
        </p:txBody>
      </p:sp>
      <p:sp>
        <p:nvSpPr>
          <p:cNvPr id="10" name="New shape">
            <a:extLst>
              <a:ext uri="{FF2B5EF4-FFF2-40B4-BE49-F238E27FC236}">
                <a16:creationId xmlns:a16="http://schemas.microsoft.com/office/drawing/2014/main" id="{16749C58-DF71-43CA-A162-0F843CE0E031}"/>
              </a:ext>
            </a:extLst>
          </p:cNvPr>
          <p:cNvSpPr/>
          <p:nvPr/>
        </p:nvSpPr>
        <p:spPr>
          <a:xfrm>
            <a:off x="432089" y="1820843"/>
            <a:ext cx="5408408" cy="4287392"/>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800" dirty="0">
                <a:solidFill>
                  <a:srgbClr val="000000"/>
                </a:solidFill>
              </a:rPr>
              <a:t>{% </a:t>
            </a:r>
            <a:r>
              <a:rPr lang="en-US" sz="1800" dirty="0" err="1">
                <a:solidFill>
                  <a:srgbClr val="000000"/>
                </a:solidFill>
              </a:rPr>
              <a:t>entityview</a:t>
            </a:r>
            <a:r>
              <a:rPr lang="en-US" sz="1800" dirty="0">
                <a:solidFill>
                  <a:srgbClr val="000000"/>
                </a:solidFill>
              </a:rPr>
              <a:t> </a:t>
            </a:r>
            <a:r>
              <a:rPr lang="en-US" sz="1800" dirty="0" err="1">
                <a:solidFill>
                  <a:srgbClr val="000000"/>
                </a:solidFill>
              </a:rPr>
              <a:t>logical_name:'account</a:t>
            </a:r>
            <a:r>
              <a:rPr lang="en-US" sz="1800" dirty="0">
                <a:solidFill>
                  <a:srgbClr val="000000"/>
                </a:solidFill>
              </a:rPr>
              <a:t>', </a:t>
            </a:r>
            <a:r>
              <a:rPr lang="en-US" sz="1800" dirty="0" err="1">
                <a:solidFill>
                  <a:srgbClr val="000000"/>
                </a:solidFill>
              </a:rPr>
              <a:t>name:'Active</a:t>
            </a:r>
            <a:r>
              <a:rPr lang="en-US" sz="1800" dirty="0">
                <a:solidFill>
                  <a:srgbClr val="000000"/>
                </a:solidFill>
              </a:rPr>
              <a:t> Accounts' %}</a:t>
            </a:r>
          </a:p>
          <a:p>
            <a:pPr algn="l">
              <a:lnSpc>
                <a:spcPct val="125000"/>
              </a:lnSpc>
            </a:pPr>
            <a:r>
              <a:rPr lang="en-US" sz="1800" dirty="0">
                <a:solidFill>
                  <a:srgbClr val="000000"/>
                </a:solidFill>
              </a:rPr>
              <a:t>[</a:t>
            </a:r>
          </a:p>
          <a:p>
            <a:pPr algn="l">
              <a:lnSpc>
                <a:spcPct val="125000"/>
              </a:lnSpc>
            </a:pPr>
            <a:r>
              <a:rPr lang="en-US" sz="1800" dirty="0">
                <a:solidFill>
                  <a:srgbClr val="000000"/>
                </a:solidFill>
              </a:rPr>
              <a:t>{% for acc in </a:t>
            </a:r>
            <a:r>
              <a:rPr lang="en-US" sz="1800" dirty="0" err="1">
                <a:solidFill>
                  <a:srgbClr val="000000"/>
                </a:solidFill>
              </a:rPr>
              <a:t>entityview.records</a:t>
            </a:r>
            <a:r>
              <a:rPr lang="en-US" sz="1800" dirty="0">
                <a:solidFill>
                  <a:srgbClr val="000000"/>
                </a:solidFill>
              </a:rPr>
              <a:t> -%}</a:t>
            </a:r>
          </a:p>
          <a:p>
            <a:pPr algn="l">
              <a:lnSpc>
                <a:spcPct val="125000"/>
              </a:lnSpc>
            </a:pPr>
            <a:r>
              <a:rPr lang="en-US" sz="1800" dirty="0">
                <a:solidFill>
                  <a:srgbClr val="000000"/>
                </a:solidFill>
              </a:rPr>
              <a:t>    {</a:t>
            </a:r>
          </a:p>
          <a:p>
            <a:pPr algn="l">
              <a:lnSpc>
                <a:spcPct val="125000"/>
              </a:lnSpc>
            </a:pPr>
            <a:r>
              <a:rPr lang="en-US" sz="1800" dirty="0">
                <a:solidFill>
                  <a:srgbClr val="000000"/>
                </a:solidFill>
              </a:rPr>
              <a:t>        "name": "{{ acc.name }}",</a:t>
            </a:r>
          </a:p>
          <a:p>
            <a:pPr algn="l">
              <a:lnSpc>
                <a:spcPct val="125000"/>
              </a:lnSpc>
            </a:pPr>
            <a:r>
              <a:rPr lang="en-US" sz="1800" dirty="0">
                <a:solidFill>
                  <a:srgbClr val="000000"/>
                </a:solidFill>
              </a:rPr>
              <a:t>        "phone": "{{ acc.telephone1 }}"</a:t>
            </a:r>
          </a:p>
          <a:p>
            <a:pPr algn="l">
              <a:lnSpc>
                <a:spcPct val="125000"/>
              </a:lnSpc>
            </a:pPr>
            <a:r>
              <a:rPr lang="en-US" sz="1800" dirty="0">
                <a:solidFill>
                  <a:srgbClr val="000000"/>
                </a:solidFill>
              </a:rPr>
              <a:t>    }{% unless </a:t>
            </a:r>
            <a:r>
              <a:rPr lang="en-US" sz="1800" dirty="0" err="1">
                <a:solidFill>
                  <a:srgbClr val="000000"/>
                </a:solidFill>
              </a:rPr>
              <a:t>forloop.last</a:t>
            </a:r>
            <a:r>
              <a:rPr lang="en-US" sz="1800" dirty="0">
                <a:solidFill>
                  <a:srgbClr val="000000"/>
                </a:solidFill>
              </a:rPr>
              <a:t> %},{% </a:t>
            </a:r>
            <a:r>
              <a:rPr lang="en-US" sz="1800" dirty="0" err="1">
                <a:solidFill>
                  <a:srgbClr val="000000"/>
                </a:solidFill>
              </a:rPr>
              <a:t>endunless</a:t>
            </a:r>
            <a:r>
              <a:rPr lang="en-US" sz="1800" dirty="0">
                <a:solidFill>
                  <a:srgbClr val="000000"/>
                </a:solidFill>
              </a:rPr>
              <a:t> %}</a:t>
            </a:r>
          </a:p>
          <a:p>
            <a:pPr algn="l">
              <a:lnSpc>
                <a:spcPct val="125000"/>
              </a:lnSpc>
            </a:pPr>
            <a:r>
              <a:rPr lang="en-US" sz="1800" dirty="0">
                <a:solidFill>
                  <a:srgbClr val="000000"/>
                </a:solidFill>
              </a:rPr>
              <a:t>{% </a:t>
            </a:r>
            <a:r>
              <a:rPr lang="en-US" sz="1800" dirty="0" err="1">
                <a:solidFill>
                  <a:srgbClr val="000000"/>
                </a:solidFill>
              </a:rPr>
              <a:t>endfor</a:t>
            </a:r>
            <a:r>
              <a:rPr lang="en-US" sz="1800" dirty="0">
                <a:solidFill>
                  <a:srgbClr val="000000"/>
                </a:solidFill>
              </a:rPr>
              <a:t> -%}</a:t>
            </a:r>
          </a:p>
          <a:p>
            <a:pPr algn="l">
              <a:lnSpc>
                <a:spcPct val="125000"/>
              </a:lnSpc>
            </a:pPr>
            <a:r>
              <a:rPr lang="en-US" sz="1800" dirty="0">
                <a:solidFill>
                  <a:srgbClr val="000000"/>
                </a:solidFill>
              </a:rPr>
              <a:t>]</a:t>
            </a:r>
          </a:p>
          <a:p>
            <a:pPr algn="l">
              <a:lnSpc>
                <a:spcPct val="125000"/>
              </a:lnSpc>
            </a:pPr>
            <a:r>
              <a:rPr lang="en-US" sz="1800" dirty="0">
                <a:solidFill>
                  <a:srgbClr val="000000"/>
                </a:solidFill>
              </a:rPr>
              <a:t>{% </a:t>
            </a:r>
            <a:r>
              <a:rPr lang="en-US" sz="1800" dirty="0" err="1">
                <a:solidFill>
                  <a:srgbClr val="000000"/>
                </a:solidFill>
              </a:rPr>
              <a:t>endentityview</a:t>
            </a:r>
            <a:r>
              <a:rPr lang="en-US" sz="1800" dirty="0">
                <a:solidFill>
                  <a:srgbClr val="000000"/>
                </a:solidFill>
              </a:rPr>
              <a:t> %}</a:t>
            </a:r>
            <a:endParaRPr sz="1800" dirty="0">
              <a:solidFill>
                <a:srgbClr val="000000"/>
              </a:solidFill>
            </a:endParaRPr>
          </a:p>
        </p:txBody>
      </p:sp>
      <p:sp>
        <p:nvSpPr>
          <p:cNvPr id="12" name="New shape">
            <a:extLst>
              <a:ext uri="{FF2B5EF4-FFF2-40B4-BE49-F238E27FC236}">
                <a16:creationId xmlns:a16="http://schemas.microsoft.com/office/drawing/2014/main" id="{26910512-4D18-4D58-96E0-E0307DC29E6C}"/>
              </a:ext>
            </a:extLst>
          </p:cNvPr>
          <p:cNvSpPr/>
          <p:nvPr/>
        </p:nvSpPr>
        <p:spPr>
          <a:xfrm>
            <a:off x="417226" y="1456897"/>
            <a:ext cx="5408408" cy="363946"/>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b="0" i="0" dirty="0">
                <a:solidFill>
                  <a:srgbClr val="171717"/>
                </a:solidFill>
                <a:effectLst/>
                <a:latin typeface="Segoe UI" panose="020B0502040204020203" pitchFamily="34" charset="0"/>
              </a:rPr>
              <a:t>twig</a:t>
            </a:r>
            <a:endParaRPr dirty="0">
              <a:solidFill>
                <a:srgbClr val="000000"/>
              </a:solidFill>
            </a:endParaRPr>
          </a:p>
        </p:txBody>
      </p:sp>
      <p:sp>
        <p:nvSpPr>
          <p:cNvPr id="14" name="New shape">
            <a:extLst>
              <a:ext uri="{FF2B5EF4-FFF2-40B4-BE49-F238E27FC236}">
                <a16:creationId xmlns:a16="http://schemas.microsoft.com/office/drawing/2014/main" id="{7C41F641-9C04-4DB7-A509-E89AD659E6A4}"/>
              </a:ext>
            </a:extLst>
          </p:cNvPr>
          <p:cNvSpPr/>
          <p:nvPr/>
        </p:nvSpPr>
        <p:spPr>
          <a:xfrm>
            <a:off x="6379814" y="1812250"/>
            <a:ext cx="5408408" cy="430457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900" dirty="0">
                <a:solidFill>
                  <a:srgbClr val="000000"/>
                </a:solidFill>
              </a:rPr>
              <a:t>[</a:t>
            </a:r>
          </a:p>
          <a:p>
            <a:pPr algn="l">
              <a:lnSpc>
                <a:spcPct val="125000"/>
              </a:lnSpc>
            </a:pPr>
            <a:r>
              <a:rPr lang="en-US" sz="900" dirty="0">
                <a:solidFill>
                  <a:srgbClr val="000000"/>
                </a:solidFill>
              </a:rPr>
              <a:t>  {</a:t>
            </a:r>
          </a:p>
          <a:p>
            <a:pPr algn="l">
              <a:lnSpc>
                <a:spcPct val="125000"/>
              </a:lnSpc>
            </a:pPr>
            <a:r>
              <a:rPr lang="en-US" sz="900" dirty="0">
                <a:solidFill>
                  <a:srgbClr val="000000"/>
                </a:solidFill>
              </a:rPr>
              <a:t>      "name": "A Datum Corporation",</a:t>
            </a:r>
          </a:p>
          <a:p>
            <a:pPr algn="l">
              <a:lnSpc>
                <a:spcPct val="125000"/>
              </a:lnSpc>
            </a:pPr>
            <a:r>
              <a:rPr lang="en-US" sz="900" dirty="0">
                <a:solidFill>
                  <a:srgbClr val="000000"/>
                </a:solidFill>
              </a:rPr>
              <a:t>      "phone": "425-555-0182"</a:t>
            </a:r>
          </a:p>
          <a:p>
            <a:pPr algn="l">
              <a:lnSpc>
                <a:spcPct val="125000"/>
              </a:lnSpc>
            </a:pPr>
            <a:r>
              <a:rPr lang="en-US" sz="900" dirty="0">
                <a:solidFill>
                  <a:srgbClr val="000000"/>
                </a:solidFill>
              </a:rPr>
              <a:t>  },</a:t>
            </a:r>
          </a:p>
          <a:p>
            <a:pPr algn="l">
              <a:lnSpc>
                <a:spcPct val="125000"/>
              </a:lnSpc>
            </a:pPr>
            <a:r>
              <a:rPr lang="en-US" sz="900" dirty="0">
                <a:solidFill>
                  <a:srgbClr val="000000"/>
                </a:solidFill>
              </a:rPr>
              <a:t>  {</a:t>
            </a:r>
          </a:p>
          <a:p>
            <a:pPr algn="l">
              <a:lnSpc>
                <a:spcPct val="125000"/>
              </a:lnSpc>
            </a:pPr>
            <a:r>
              <a:rPr lang="en-US" sz="900" dirty="0">
                <a:solidFill>
                  <a:srgbClr val="000000"/>
                </a:solidFill>
              </a:rPr>
              <a:t>      "name": "A Datum Fabrication",</a:t>
            </a:r>
          </a:p>
          <a:p>
            <a:pPr algn="l">
              <a:lnSpc>
                <a:spcPct val="125000"/>
              </a:lnSpc>
            </a:pPr>
            <a:r>
              <a:rPr lang="en-US" sz="900" dirty="0">
                <a:solidFill>
                  <a:srgbClr val="000000"/>
                </a:solidFill>
              </a:rPr>
              <a:t>      "phone": "303-555-0134"</a:t>
            </a:r>
          </a:p>
          <a:p>
            <a:pPr algn="l">
              <a:lnSpc>
                <a:spcPct val="125000"/>
              </a:lnSpc>
            </a:pPr>
            <a:r>
              <a:rPr lang="en-US" sz="900" dirty="0">
                <a:solidFill>
                  <a:srgbClr val="000000"/>
                </a:solidFill>
              </a:rPr>
              <a:t>  },</a:t>
            </a:r>
          </a:p>
          <a:p>
            <a:pPr algn="l">
              <a:lnSpc>
                <a:spcPct val="125000"/>
              </a:lnSpc>
            </a:pPr>
            <a:r>
              <a:rPr lang="en-US" sz="900" dirty="0">
                <a:solidFill>
                  <a:srgbClr val="000000"/>
                </a:solidFill>
              </a:rPr>
              <a:t>  {</a:t>
            </a:r>
          </a:p>
          <a:p>
            <a:pPr algn="l">
              <a:lnSpc>
                <a:spcPct val="125000"/>
              </a:lnSpc>
            </a:pPr>
            <a:r>
              <a:rPr lang="en-US" sz="900" dirty="0">
                <a:solidFill>
                  <a:srgbClr val="000000"/>
                </a:solidFill>
              </a:rPr>
              <a:t>      "name": "A Datum Integration",</a:t>
            </a:r>
          </a:p>
          <a:p>
            <a:pPr algn="l">
              <a:lnSpc>
                <a:spcPct val="125000"/>
              </a:lnSpc>
            </a:pPr>
            <a:r>
              <a:rPr lang="en-US" sz="900" dirty="0">
                <a:solidFill>
                  <a:srgbClr val="000000"/>
                </a:solidFill>
              </a:rPr>
              <a:t>      "phone": "512-555-0163"</a:t>
            </a:r>
          </a:p>
          <a:p>
            <a:pPr algn="l">
              <a:lnSpc>
                <a:spcPct val="125000"/>
              </a:lnSpc>
            </a:pPr>
            <a:r>
              <a:rPr lang="en-US" sz="900" dirty="0">
                <a:solidFill>
                  <a:srgbClr val="000000"/>
                </a:solidFill>
              </a:rPr>
              <a:t>  },</a:t>
            </a:r>
          </a:p>
          <a:p>
            <a:pPr algn="l">
              <a:lnSpc>
                <a:spcPct val="125000"/>
              </a:lnSpc>
            </a:pPr>
            <a:r>
              <a:rPr lang="en-US" sz="900" dirty="0">
                <a:solidFill>
                  <a:srgbClr val="000000"/>
                </a:solidFill>
              </a:rPr>
              <a:t>  {</a:t>
            </a:r>
          </a:p>
          <a:p>
            <a:pPr algn="l">
              <a:lnSpc>
                <a:spcPct val="125000"/>
              </a:lnSpc>
            </a:pPr>
            <a:r>
              <a:rPr lang="en-US" sz="900" dirty="0">
                <a:solidFill>
                  <a:srgbClr val="000000"/>
                </a:solidFill>
              </a:rPr>
              <a:t>      "name": "A. Datum",</a:t>
            </a:r>
          </a:p>
          <a:p>
            <a:pPr algn="l">
              <a:lnSpc>
                <a:spcPct val="125000"/>
              </a:lnSpc>
            </a:pPr>
            <a:r>
              <a:rPr lang="en-US" sz="900" dirty="0">
                <a:solidFill>
                  <a:srgbClr val="000000"/>
                </a:solidFill>
              </a:rPr>
              <a:t>      "phone": "+86-23-4444-0100"</a:t>
            </a:r>
          </a:p>
          <a:p>
            <a:pPr algn="l">
              <a:lnSpc>
                <a:spcPct val="125000"/>
              </a:lnSpc>
            </a:pPr>
            <a:r>
              <a:rPr lang="en-US" sz="900" dirty="0">
                <a:solidFill>
                  <a:srgbClr val="000000"/>
                </a:solidFill>
              </a:rPr>
              <a:t>  },</a:t>
            </a:r>
          </a:p>
          <a:p>
            <a:pPr algn="l">
              <a:lnSpc>
                <a:spcPct val="125000"/>
              </a:lnSpc>
            </a:pPr>
            <a:r>
              <a:rPr lang="en-US" sz="900" dirty="0">
                <a:solidFill>
                  <a:srgbClr val="000000"/>
                </a:solidFill>
              </a:rPr>
              <a:t>  {</a:t>
            </a:r>
          </a:p>
          <a:p>
            <a:pPr algn="l">
              <a:lnSpc>
                <a:spcPct val="125000"/>
              </a:lnSpc>
            </a:pPr>
            <a:r>
              <a:rPr lang="en-US" sz="900" dirty="0">
                <a:solidFill>
                  <a:srgbClr val="000000"/>
                </a:solidFill>
              </a:rPr>
              <a:t>      "name": "Adventure Works",</a:t>
            </a:r>
          </a:p>
          <a:p>
            <a:pPr algn="l">
              <a:lnSpc>
                <a:spcPct val="125000"/>
              </a:lnSpc>
            </a:pPr>
            <a:r>
              <a:rPr lang="en-US" sz="900" dirty="0">
                <a:solidFill>
                  <a:srgbClr val="000000"/>
                </a:solidFill>
              </a:rPr>
              <a:t>      "phone": "+27-264-1234567"</a:t>
            </a:r>
          </a:p>
          <a:p>
            <a:pPr algn="l">
              <a:lnSpc>
                <a:spcPct val="125000"/>
              </a:lnSpc>
            </a:pPr>
            <a:r>
              <a:rPr lang="en-US" sz="900" dirty="0">
                <a:solidFill>
                  <a:srgbClr val="000000"/>
                </a:solidFill>
              </a:rPr>
              <a:t>  }</a:t>
            </a:r>
          </a:p>
          <a:p>
            <a:pPr algn="l">
              <a:lnSpc>
                <a:spcPct val="125000"/>
              </a:lnSpc>
            </a:pPr>
            <a:r>
              <a:rPr lang="en-US" sz="900" dirty="0">
                <a:solidFill>
                  <a:srgbClr val="000000"/>
                </a:solidFill>
              </a:rPr>
              <a:t>]</a:t>
            </a:r>
            <a:endParaRPr sz="900" dirty="0">
              <a:solidFill>
                <a:srgbClr val="000000"/>
              </a:solidFill>
            </a:endParaRPr>
          </a:p>
        </p:txBody>
      </p:sp>
      <p:sp>
        <p:nvSpPr>
          <p:cNvPr id="16" name="New shape">
            <a:extLst>
              <a:ext uri="{FF2B5EF4-FFF2-40B4-BE49-F238E27FC236}">
                <a16:creationId xmlns:a16="http://schemas.microsoft.com/office/drawing/2014/main" id="{D7BD477E-CBB7-46CA-AAAE-2280591D6EF8}"/>
              </a:ext>
            </a:extLst>
          </p:cNvPr>
          <p:cNvSpPr/>
          <p:nvPr/>
        </p:nvSpPr>
        <p:spPr>
          <a:xfrm>
            <a:off x="6364951" y="1456897"/>
            <a:ext cx="5408408" cy="363946"/>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b="0" i="0" dirty="0">
                <a:solidFill>
                  <a:srgbClr val="171717"/>
                </a:solidFill>
                <a:effectLst/>
                <a:latin typeface="Segoe UI" panose="020B0502040204020203" pitchFamily="34" charset="0"/>
              </a:rPr>
              <a:t>JSON</a:t>
            </a:r>
            <a:endParaRPr dirty="0">
              <a:solidFill>
                <a:srgbClr val="000000"/>
              </a:solidFill>
            </a:endParaRPr>
          </a:p>
        </p:txBody>
      </p:sp>
    </p:spTree>
    <p:extLst>
      <p:ext uri="{BB962C8B-B14F-4D97-AF65-F5344CB8AC3E}">
        <p14:creationId xmlns:p14="http://schemas.microsoft.com/office/powerpoint/2010/main" val="157451998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ED250A-5406-41C1-AFB7-14F23C0D154E}"/>
              </a:ext>
            </a:extLst>
          </p:cNvPr>
          <p:cNvSpPr>
            <a:spLocks noGrp="1"/>
          </p:cNvSpPr>
          <p:nvPr>
            <p:ph type="title"/>
          </p:nvPr>
        </p:nvSpPr>
        <p:spPr/>
        <p:txBody>
          <a:bodyPr/>
          <a:lstStyle/>
          <a:p>
            <a:pPr>
              <a:lnSpc>
                <a:spcPct val="100000"/>
              </a:lnSpc>
            </a:pPr>
            <a:r>
              <a:rPr lang="en-US" dirty="0"/>
              <a:t>Exercise: Create an extendable web template</a:t>
            </a:r>
            <a:br>
              <a:rPr lang="en-US" dirty="0"/>
            </a:br>
            <a:br>
              <a:rPr lang="en-US" dirty="0"/>
            </a:br>
            <a:endParaRPr lang="en-US" dirty="0"/>
          </a:p>
        </p:txBody>
      </p:sp>
      <p:sp>
        <p:nvSpPr>
          <p:cNvPr id="14" name="TextBox 13">
            <a:extLst>
              <a:ext uri="{FF2B5EF4-FFF2-40B4-BE49-F238E27FC236}">
                <a16:creationId xmlns:a16="http://schemas.microsoft.com/office/drawing/2014/main" id="{61057AF9-DF43-49ED-BDD8-9ADB1371BDFC}"/>
              </a:ext>
            </a:extLst>
          </p:cNvPr>
          <p:cNvSpPr txBox="1"/>
          <p:nvPr/>
        </p:nvSpPr>
        <p:spPr>
          <a:xfrm>
            <a:off x="0" y="2705364"/>
            <a:ext cx="12192000" cy="1447272"/>
          </a:xfrm>
          <a:prstGeom prst="rect">
            <a:avLst/>
          </a:prstGeom>
          <a:solidFill>
            <a:schemeClr val="bg1">
              <a:lumMod val="95000"/>
            </a:schemeClr>
          </a:solidFill>
        </p:spPr>
        <p:txBody>
          <a:bodyPr wrap="square" lIns="411480" rIns="182880" anchor="ctr">
            <a:noAutofit/>
          </a:bodyPr>
          <a:lstStyle/>
          <a:p>
            <a:r>
              <a:rPr lang="en-US" sz="2000" dirty="0"/>
              <a:t>Follow the exercise in the student manual</a:t>
            </a:r>
          </a:p>
        </p:txBody>
      </p:sp>
    </p:spTree>
    <p:extLst>
      <p:ext uri="{BB962C8B-B14F-4D97-AF65-F5344CB8AC3E}">
        <p14:creationId xmlns:p14="http://schemas.microsoft.com/office/powerpoint/2010/main" val="335412774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65FF1-C3BC-484E-A0FD-31B44A9B5E5C}"/>
              </a:ext>
            </a:extLst>
          </p:cNvPr>
          <p:cNvSpPr>
            <a:spLocks noGrp="1"/>
          </p:cNvSpPr>
          <p:nvPr>
            <p:ph type="title"/>
          </p:nvPr>
        </p:nvSpPr>
        <p:spPr/>
        <p:txBody>
          <a:bodyPr/>
          <a:lstStyle/>
          <a:p>
            <a:r>
              <a:rPr lang="en-IN"/>
              <a:t>Closing slide</a:t>
            </a:r>
          </a:p>
        </p:txBody>
      </p:sp>
    </p:spTree>
    <p:extLst>
      <p:ext uri="{BB962C8B-B14F-4D97-AF65-F5344CB8AC3E}">
        <p14:creationId xmlns:p14="http://schemas.microsoft.com/office/powerpoint/2010/main" val="34329772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Power Apps portals Studio</a:t>
            </a:r>
          </a:p>
        </p:txBody>
      </p:sp>
      <p:sp>
        <p:nvSpPr>
          <p:cNvPr id="9" name="Rectangle 8">
            <a:extLst>
              <a:ext uri="{FF2B5EF4-FFF2-40B4-BE49-F238E27FC236}">
                <a16:creationId xmlns:a16="http://schemas.microsoft.com/office/drawing/2014/main" id="{B28882C7-C6AD-4BDF-BC1B-07021644BC4D}"/>
              </a:ext>
            </a:extLst>
          </p:cNvPr>
          <p:cNvSpPr/>
          <p:nvPr/>
        </p:nvSpPr>
        <p:spPr bwMode="auto">
          <a:xfrm>
            <a:off x="584200" y="1436688"/>
            <a:ext cx="3769436"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300"/>
              </a:spcAft>
            </a:pPr>
            <a:r>
              <a:rPr lang="en-US" sz="1800" dirty="0">
                <a:solidFill>
                  <a:schemeClr val="tx1"/>
                </a:solidFill>
                <a:latin typeface="Segoe UI" panose="020B0502040204020203" pitchFamily="34" charset="0"/>
                <a:cs typeface="Segoe UI" panose="020B0502040204020203" pitchFamily="34" charset="0"/>
              </a:rPr>
              <a:t>Power Apps portals Studio components:</a:t>
            </a:r>
          </a:p>
          <a:p>
            <a:pPr marL="342900" indent="-342900">
              <a:spcAft>
                <a:spcPts val="300"/>
              </a:spcAft>
              <a:buFont typeface="+mj-lt"/>
              <a:buAutoNum type="arabicPeriod"/>
            </a:pPr>
            <a:r>
              <a:rPr lang="en-US" sz="1800" dirty="0">
                <a:solidFill>
                  <a:schemeClr val="tx1"/>
                </a:solidFill>
                <a:latin typeface="Segoe UI" panose="020B0502040204020203" pitchFamily="34" charset="0"/>
                <a:cs typeface="Segoe UI" panose="020B0502040204020203" pitchFamily="34" charset="0"/>
              </a:rPr>
              <a:t>Command bar – Allows you to:</a:t>
            </a:r>
          </a:p>
          <a:p>
            <a:pPr marL="800083" lvl="1" indent="-342900">
              <a:spcAft>
                <a:spcPts val="300"/>
              </a:spcAft>
              <a:buFont typeface="Arial" panose="020B0604020202020204" pitchFamily="34" charset="0"/>
              <a:buChar char="•"/>
            </a:pPr>
            <a:r>
              <a:rPr lang="it-IT" sz="1800" dirty="0">
                <a:solidFill>
                  <a:schemeClr val="tx1"/>
                </a:solidFill>
                <a:latin typeface="Segoe UI" panose="020B0502040204020203" pitchFamily="34" charset="0"/>
                <a:cs typeface="Segoe UI" panose="020B0502040204020203" pitchFamily="34" charset="0"/>
              </a:rPr>
              <a:t>Create a webpage.</a:t>
            </a:r>
          </a:p>
          <a:p>
            <a:pPr marL="800083" lvl="1" indent="-342900">
              <a:spcAft>
                <a:spcPts val="300"/>
              </a:spcAft>
              <a:buFont typeface="Arial" panose="020B0604020202020204" pitchFamily="34" charset="0"/>
              <a:buChar char="•"/>
            </a:pPr>
            <a:r>
              <a:rPr lang="it-IT" sz="1800" dirty="0">
                <a:solidFill>
                  <a:schemeClr val="tx1"/>
                </a:solidFill>
                <a:latin typeface="Segoe UI" panose="020B0502040204020203" pitchFamily="34" charset="0"/>
                <a:cs typeface="Segoe UI" panose="020B0502040204020203" pitchFamily="34" charset="0"/>
              </a:rPr>
              <a:t>Delete a component.</a:t>
            </a:r>
          </a:p>
          <a:p>
            <a:pPr marL="800083" lvl="1" indent="-342900">
              <a:spcAft>
                <a:spcPts val="300"/>
              </a:spcAft>
              <a:buFont typeface="Arial" panose="020B0604020202020204" pitchFamily="34" charset="0"/>
              <a:buChar char="•"/>
            </a:pPr>
            <a:r>
              <a:rPr lang="it-IT" sz="1800" dirty="0">
                <a:solidFill>
                  <a:schemeClr val="tx1"/>
                </a:solidFill>
                <a:latin typeface="Segoe UI" panose="020B0502040204020203" pitchFamily="34" charset="0"/>
                <a:cs typeface="Segoe UI" panose="020B0502040204020203" pitchFamily="34" charset="0"/>
              </a:rPr>
              <a:t>Sync Configuration</a:t>
            </a:r>
            <a:endParaRPr lang="en-US" sz="1800" dirty="0">
              <a:solidFill>
                <a:schemeClr val="tx1"/>
              </a:solidFill>
              <a:latin typeface="Segoe UI" panose="020B0502040204020203" pitchFamily="34" charset="0"/>
              <a:cs typeface="Segoe UI" panose="020B0502040204020203" pitchFamily="34" charset="0"/>
            </a:endParaRPr>
          </a:p>
          <a:p>
            <a:pPr marL="342900" indent="-342900">
              <a:spcAft>
                <a:spcPts val="300"/>
              </a:spcAft>
              <a:buFont typeface="+mj-lt"/>
              <a:buAutoNum type="arabicPeriod"/>
            </a:pPr>
            <a:r>
              <a:rPr lang="en-US" sz="1800" dirty="0">
                <a:solidFill>
                  <a:schemeClr val="tx1"/>
                </a:solidFill>
                <a:latin typeface="Segoe UI" panose="020B0502040204020203" pitchFamily="34" charset="0"/>
                <a:cs typeface="Segoe UI" panose="020B0502040204020203" pitchFamily="34" charset="0"/>
              </a:rPr>
              <a:t>Toolbelt – Allows you to:</a:t>
            </a:r>
          </a:p>
          <a:p>
            <a:pPr marL="800083" lvl="1" indent="-342900">
              <a:spcAft>
                <a:spcPts val="300"/>
              </a:spcAft>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View and manage webpages</a:t>
            </a:r>
          </a:p>
          <a:p>
            <a:pPr marL="800083" lvl="1" indent="-342900">
              <a:spcAft>
                <a:spcPts val="300"/>
              </a:spcAft>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Add components</a:t>
            </a:r>
          </a:p>
          <a:p>
            <a:pPr marL="800083" lvl="1" indent="-342900">
              <a:spcAft>
                <a:spcPts val="300"/>
              </a:spcAft>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Edit templates</a:t>
            </a:r>
          </a:p>
          <a:p>
            <a:pPr marL="342900" indent="-342900">
              <a:spcAft>
                <a:spcPts val="300"/>
              </a:spcAft>
              <a:buFont typeface="+mj-lt"/>
              <a:buAutoNum type="arabicPeriod"/>
            </a:pPr>
            <a:r>
              <a:rPr lang="en-US" sz="1800" dirty="0">
                <a:solidFill>
                  <a:schemeClr val="tx1"/>
                </a:solidFill>
                <a:latin typeface="Segoe UI" panose="020B0502040204020203" pitchFamily="34" charset="0"/>
                <a:cs typeface="Segoe UI" panose="020B0502040204020203" pitchFamily="34" charset="0"/>
              </a:rPr>
              <a:t>Canvas</a:t>
            </a:r>
          </a:p>
          <a:p>
            <a:pPr marL="342900" indent="-342900">
              <a:spcAft>
                <a:spcPts val="300"/>
              </a:spcAft>
              <a:buFont typeface="+mj-lt"/>
              <a:buAutoNum type="arabicPeriod"/>
            </a:pPr>
            <a:r>
              <a:rPr lang="en-US" sz="1800" dirty="0">
                <a:solidFill>
                  <a:schemeClr val="tx1"/>
                </a:solidFill>
                <a:latin typeface="Segoe UI" panose="020B0502040204020203" pitchFamily="34" charset="0"/>
                <a:cs typeface="Segoe UI" panose="020B0502040204020203" pitchFamily="34" charset="0"/>
              </a:rPr>
              <a:t>Footer</a:t>
            </a:r>
          </a:p>
          <a:p>
            <a:pPr marL="342900" indent="-342900">
              <a:spcAft>
                <a:spcPts val="300"/>
              </a:spcAft>
              <a:buFont typeface="+mj-lt"/>
              <a:buAutoNum type="arabicPeriod"/>
            </a:pPr>
            <a:r>
              <a:rPr lang="en-US" sz="1800" dirty="0">
                <a:solidFill>
                  <a:schemeClr val="tx1"/>
                </a:solidFill>
                <a:latin typeface="Segoe UI" panose="020B0502040204020203" pitchFamily="34" charset="0"/>
                <a:cs typeface="Segoe UI" panose="020B0502040204020203" pitchFamily="34" charset="0"/>
              </a:rPr>
              <a:t>Properties pane</a:t>
            </a:r>
          </a:p>
          <a:p>
            <a:pPr marL="285750" indent="-285750">
              <a:spcAft>
                <a:spcPts val="300"/>
              </a:spcAft>
              <a:buFont typeface="Arial" panose="020B0604020202020204" pitchFamily="34" charset="0"/>
              <a:buChar char="•"/>
            </a:pPr>
            <a:endParaRPr lang="en-US" sz="1800" dirty="0">
              <a:solidFill>
                <a:schemeClr val="tx1"/>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421875" y="1436688"/>
            <a:ext cx="7187513" cy="4832350"/>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3"/>
          <a:srcRect/>
          <a:stretch/>
        </p:blipFill>
        <p:spPr bwMode="auto">
          <a:xfrm>
            <a:off x="4445088" y="1939483"/>
            <a:ext cx="7133982" cy="39127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of Power Apps">
            <a:extLst>
              <a:ext uri="{FF2B5EF4-FFF2-40B4-BE49-F238E27FC236}">
                <a16:creationId xmlns:a16="http://schemas.microsoft.com/office/drawing/2014/main" id="{C541F68D-282E-4322-89BA-1C74CA17DA8B}"/>
              </a:ext>
            </a:extLst>
          </p:cNvPr>
          <p:cNvPicPr>
            <a:picLocks noChangeAspect="1"/>
          </p:cNvPicPr>
          <p:nvPr/>
        </p:nvPicPr>
        <p:blipFill>
          <a:blip r:embed="rId4"/>
          <a:stretch>
            <a:fillRect/>
          </a:stretch>
        </p:blipFill>
        <p:spPr>
          <a:xfrm>
            <a:off x="10789920" y="329184"/>
            <a:ext cx="812800" cy="812800"/>
          </a:xfrm>
          <a:prstGeom prst="rect">
            <a:avLst/>
          </a:prstGeom>
        </p:spPr>
      </p:pic>
    </p:spTree>
    <p:extLst>
      <p:ext uri="{BB962C8B-B14F-4D97-AF65-F5344CB8AC3E}">
        <p14:creationId xmlns:p14="http://schemas.microsoft.com/office/powerpoint/2010/main" val="32161297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dirty="0"/>
              <a:t>Web pages and page templates</a:t>
            </a:r>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584200" y="2000211"/>
            <a:ext cx="5430567" cy="30169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solidFill>
                  <a:schemeClr val="tx1"/>
                </a:solidFill>
                <a:latin typeface="+mj-lt"/>
              </a:rPr>
              <a:t>Webpages</a:t>
            </a:r>
          </a:p>
          <a:p>
            <a:r>
              <a:rPr lang="en-US" sz="2400" dirty="0">
                <a:solidFill>
                  <a:schemeClr val="tx1"/>
                </a:solidFill>
              </a:rPr>
              <a:t>A webpage is a document that is identified by a unique URL in a website. Through parent and child relationships to other webpages, webpages form the hierarchy of a website, that is, its site map. </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6178821" y="2000211"/>
            <a:ext cx="5430567" cy="30169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solidFill>
                  <a:schemeClr val="tx1"/>
                </a:solidFill>
                <a:latin typeface="+mj-lt"/>
              </a:rPr>
              <a:t>Page templates</a:t>
            </a:r>
          </a:p>
          <a:p>
            <a:r>
              <a:rPr lang="en-US" sz="2400" dirty="0">
                <a:solidFill>
                  <a:schemeClr val="tx1"/>
                </a:solidFill>
              </a:rPr>
              <a:t>A webpage record is linked to a Page template record that defines the layout and the behavior. Think of the webpage as the exact URL and the Page template as the blueprint for displaying the content.</a:t>
            </a:r>
          </a:p>
        </p:txBody>
      </p:sp>
    </p:spTree>
    <p:extLst>
      <p:ext uri="{BB962C8B-B14F-4D97-AF65-F5344CB8AC3E}">
        <p14:creationId xmlns:p14="http://schemas.microsoft.com/office/powerpoint/2010/main" val="660408810"/>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BF36E04-A635-4EF7-B3CA-AADCF9485987}">
  <ds:schemaRefs>
    <ds:schemaRef ds:uri="6af760b7-3ac7-4136-9613-efba1616ad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TotalTime>
  <Words>15314</Words>
  <Application>Microsoft Office PowerPoint</Application>
  <PresentationFormat>Widescreen</PresentationFormat>
  <Paragraphs>1015</Paragraphs>
  <Slides>74</Slides>
  <Notes>73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74</vt:i4>
      </vt:variant>
    </vt:vector>
  </HeadingPairs>
  <TitlesOfParts>
    <vt:vector size="85" baseType="lpstr">
      <vt:lpstr>Arial</vt:lpstr>
      <vt:lpstr>Calibri</vt:lpstr>
      <vt:lpstr>Consolas</vt:lpstr>
      <vt:lpstr>docons</vt:lpstr>
      <vt:lpstr>Segoe UI</vt:lpstr>
      <vt:lpstr>Segoe UI Light</vt:lpstr>
      <vt:lpstr>Segoe UI Semibold</vt:lpstr>
      <vt:lpstr>Wingdings</vt:lpstr>
      <vt:lpstr>Microsoft Power Platform Template</vt:lpstr>
      <vt:lpstr>2_Microsoft Power Platform Template</vt:lpstr>
      <vt:lpstr>Microsoft_Learn_White_Template</vt:lpstr>
      <vt:lpstr>Extend Power Apps Portals</vt:lpstr>
      <vt:lpstr>What is Microsoft Dataverse?</vt:lpstr>
      <vt:lpstr>Module agenda</vt:lpstr>
      <vt:lpstr>Introduction to Power Apps portals</vt:lpstr>
      <vt:lpstr>Power Apps portals and what they can do for you</vt:lpstr>
      <vt:lpstr>Get started with portals</vt:lpstr>
      <vt:lpstr>Overview of core components of portals</vt:lpstr>
      <vt:lpstr>Power Apps portals Studio</vt:lpstr>
      <vt:lpstr>Web pages and page templates</vt:lpstr>
      <vt:lpstr>Content snippets</vt:lpstr>
      <vt:lpstr>Entity lists and entity forms</vt:lpstr>
      <vt:lpstr>Using themes in portals</vt:lpstr>
      <vt:lpstr>Overview of portals security</vt:lpstr>
      <vt:lpstr>Authentication</vt:lpstr>
      <vt:lpstr>Authorization</vt:lpstr>
      <vt:lpstr>Web roles</vt:lpstr>
      <vt:lpstr>Access Common Data Service in Power Apps portals</vt:lpstr>
      <vt:lpstr>Introduction</vt:lpstr>
      <vt:lpstr>Use entity lists to display multiple Common Data Service records</vt:lpstr>
      <vt:lpstr>Create an entity list</vt:lpstr>
      <vt:lpstr>List rendering</vt:lpstr>
      <vt:lpstr>Configure the entity list</vt:lpstr>
      <vt:lpstr>Views</vt:lpstr>
      <vt:lpstr>Configuration – filter and search</vt:lpstr>
      <vt:lpstr>Configuration – Display options</vt:lpstr>
      <vt:lpstr>Actions</vt:lpstr>
      <vt:lpstr>Use entity forms to interact with Common Data Service data</vt:lpstr>
      <vt:lpstr>Common uses</vt:lpstr>
      <vt:lpstr>Create an entity form</vt:lpstr>
      <vt:lpstr>Mode</vt:lpstr>
      <vt:lpstr>Configure the entity form</vt:lpstr>
      <vt:lpstr>Additional entity form settings</vt:lpstr>
      <vt:lpstr>Additional entity form settings</vt:lpstr>
      <vt:lpstr>Configuration</vt:lpstr>
      <vt:lpstr>Configuration</vt:lpstr>
      <vt:lpstr>Entity reference </vt:lpstr>
      <vt:lpstr>Actions</vt:lpstr>
      <vt:lpstr>Entity form metadata</vt:lpstr>
      <vt:lpstr>Add an entity form to your portal</vt:lpstr>
      <vt:lpstr>Exercise: Use an entity list and entity form </vt:lpstr>
      <vt:lpstr>Extend Power Apps portals</vt:lpstr>
      <vt:lpstr>Introduction</vt:lpstr>
      <vt:lpstr>Server-side extensibility</vt:lpstr>
      <vt:lpstr>Development life cycle</vt:lpstr>
      <vt:lpstr>Portal metadata</vt:lpstr>
      <vt:lpstr>Configuration Migration tool</vt:lpstr>
      <vt:lpstr>Extend with scripts</vt:lpstr>
      <vt:lpstr>Controls and fields</vt:lpstr>
      <vt:lpstr>Controls and fields</vt:lpstr>
      <vt:lpstr>Advanced CSS</vt:lpstr>
      <vt:lpstr>Portal themes</vt:lpstr>
      <vt:lpstr>Upload custom CSS</vt:lpstr>
      <vt:lpstr>Apply customizations to specific portal areas</vt:lpstr>
      <vt:lpstr>Apply customizations to specific portal areas</vt:lpstr>
      <vt:lpstr>CSS for simple adjustments</vt:lpstr>
      <vt:lpstr>Advanced client-side development</vt:lpstr>
      <vt:lpstr>Exercise: Add advanced client-side functionality  </vt:lpstr>
      <vt:lpstr>Build custom Power Apps portals web templates</vt:lpstr>
      <vt:lpstr>Introduction to portal web templates</vt:lpstr>
      <vt:lpstr>Templates</vt:lpstr>
      <vt:lpstr>Web templates as website headers and footers</vt:lpstr>
      <vt:lpstr>Create web templates</vt:lpstr>
      <vt:lpstr>Web template management - FetchXML tag</vt:lpstr>
      <vt:lpstr>Web template management - Comment tag</vt:lpstr>
      <vt:lpstr>Web template management - Include tag</vt:lpstr>
      <vt:lpstr>Web template management - Block tag</vt:lpstr>
      <vt:lpstr>Web template management - Extend tag</vt:lpstr>
      <vt:lpstr>Child template  </vt:lpstr>
      <vt:lpstr>Web templates best practices</vt:lpstr>
      <vt:lpstr>Web templates best practices</vt:lpstr>
      <vt:lpstr>Web templates as API</vt:lpstr>
      <vt:lpstr>Web templates as API</vt:lpstr>
      <vt:lpstr>Exercise: Create an extendable web template  </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 Power Apps Portals</dc:title>
  <cp:lastModifiedBy>Sari Kulthm</cp:lastModifiedBy>
  <cp:revision>1</cp:revision>
  <dcterms:created xsi:type="dcterms:W3CDTF">2020-11-18T13:13:49Z</dcterms:created>
  <dcterms:modified xsi:type="dcterms:W3CDTF">2020-11-18T23:01:40Z</dcterms:modified>
</cp:coreProperties>
</file>